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Lst>
  <p:sldSz cy="5143500" cx="9144000"/>
  <p:notesSz cx="6858000" cy="9144000"/>
  <p:embeddedFontLst>
    <p:embeddedFont>
      <p:font typeface="Roboto Slab"/>
      <p:regular r:id="rId101"/>
      <p:bold r:id="rId102"/>
    </p:embeddedFont>
    <p:embeddedFont>
      <p:font typeface="Roboto"/>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7" roundtripDataSignature="AMtx7mjitwlkgTUI5Wm0Iqvyt1dAdNCt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5817CD-5632-4435-BDD3-9E45CE744C77}">
  <a:tblStyle styleId="{545817CD-5632-4435-BDD3-9E45CE744C7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customschemas.google.com/relationships/presentationmetadata" Target="metadata"/><Relationship Id="rId106" Type="http://schemas.openxmlformats.org/officeDocument/2006/relationships/font" Target="fonts/Roboto-boldItalic.fntdata"/><Relationship Id="rId105" Type="http://schemas.openxmlformats.org/officeDocument/2006/relationships/font" Target="fonts/Roboto-italic.fntdata"/><Relationship Id="rId104" Type="http://schemas.openxmlformats.org/officeDocument/2006/relationships/font" Target="fonts/Roboto-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regular.fntdata"/><Relationship Id="rId102" Type="http://schemas.openxmlformats.org/officeDocument/2006/relationships/font" Target="fonts/RobotoSlab-bold.fntdata"/><Relationship Id="rId101" Type="http://schemas.openxmlformats.org/officeDocument/2006/relationships/font" Target="fonts/RobotoSlab-regular.fntdata"/><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839fa524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b839fa5246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839fa524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b839fa5246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839fa5246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b839fa5246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839fa5246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b839fa5246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839fa524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b839fa5246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839fa524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b839fa524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839fa524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b839fa5246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839fa5246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b839fa5246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a59a84a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ba59a84a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a59a84a0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a59a84a0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a59a84a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a59a84a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a59a84a0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a59a84a0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a59a84a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a59a84a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ba59a84a0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ba59a84a0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a59a84a0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a59a84a0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a59a84a0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a59a84a0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ba6d6501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ba6d6501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a6d6501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ba6d6501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ba6d6501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ba6d6501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a6d6501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ba6d6501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a6d6501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a6d6501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a6d6501f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ba6d6501f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ba6d6501f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ba6d6501f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a6d6501f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a6d6501f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ba6d6501f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ba6d6501f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ba6d6501f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ba6d6501f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a6d6501f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a6d6501f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a6d6501f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a6d6501f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a6d6501f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ba6d6501f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ba6d6501f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ba6d6501f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b839fa524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b839fa524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ba6d6501f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ba6d6501fe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a6d6501f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2ba6d6501fe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ba6d6501f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2ba6d6501fe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b839fa524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b839fa5246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a6d6501f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2ba6d6501fe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ba6d6501f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ba6d6501fe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ba6d6501f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2ba6d6501fe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839fa524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b839fa5246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ba6d6501f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2ba6d6501fe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ba6d6501f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2ba6d6501fe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a6d6501f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2ba6d6501fe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ba6d6501f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2ba6d6501fe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ba6d6501f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2ba6d6501fe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a6d6501f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2ba6d6501fe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ba6d6501f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ba6d6501f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ba6d6501f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ba6d6501f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a6d6501fe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ba6d6501f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ba6d6501f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ba6d6501f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839fa524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b839fa5246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a6d6501fe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ba6d6501fe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a6d6501fe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ba6d6501fe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a6d6501f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ba6d6501f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ba6d6501f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ba6d6501f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ba6d6501f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ba6d6501f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a6d6501f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ba6d6501fe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ba6d6501fe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ba6d6501f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a6d6501fe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ba6d6501fe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ba6d6501fe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ba6d6501fe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839fa52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b839fa524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ba6d6501fe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ba6d6501fe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ba6d6501fe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ba6d6501fe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ba6d6501fe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ba6d6501fe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ba6d6501fe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ba6d6501fe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ba6d6501fe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ba6d6501fe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ba6d6501fe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ba6d6501fe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ba6d6501fe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ba6d6501fe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ba6d6501fe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ba6d6501fe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ba6d6501fe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ba6d6501fe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839fa52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b839fa524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ba6d6501fe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2ba6d6501fe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ba6d6501fe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2ba6d6501fe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a6d6501fe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2ba6d6501fe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ba6d6501fe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2ba6d6501fe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b824581e65_0_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g2b824581e65_0_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g2b824581e65_0_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g2b824581e65_0_4"/>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4" name="Google Shape;14;g2b824581e65_0_4"/>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g2b824581e65_0_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2b824581e65_0_47"/>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2b824581e65_0_47"/>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g2b824581e65_0_47"/>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6" name="Google Shape;56;g2b824581e65_0_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g2b824581e65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cxnSp>
        <p:nvCxnSpPr>
          <p:cNvPr id="17" name="Google Shape;17;g2b824581e65_0_1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g2b824581e65_0_1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g2b824581e65_0_1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g2b824581e65_0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cxnSp>
        <p:nvCxnSpPr>
          <p:cNvPr id="22" name="Google Shape;22;g2b824581e65_0_11"/>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3" name="Google Shape;23;g2b824581e65_0_11"/>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4" name="Google Shape;24;g2b824581e65_0_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g2b824581e65_0_20"/>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g2b824581e65_0_2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g2b824581e65_0_20"/>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g2b824581e65_0_20"/>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g2b824581e65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2b824581e65_0_2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g2b824581e65_0_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g2b824581e65_0_2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g2b824581e65_0_29"/>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g2b824581e65_0_29"/>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g2b824581e65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g2b824581e65_0_34"/>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g2b824581e65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g2b824581e65_0_37"/>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 name="Google Shape;44;g2b824581e65_0_37"/>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g2b824581e65_0_37"/>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6" name="Google Shape;46;g2b824581e65_0_3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g2b824581e65_0_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8" name="Google Shape;48;g2b824581e65_0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2b824581e65_0_44"/>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g2b824581e65_0_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g2b824581e65_0_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Google Shape;7;g2b824581e65_0_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g2b824581e65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5.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3.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7.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7.png"/><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0.png"/><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0.png"/><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0.png"/><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0.png"/><Relationship Id="rId4" Type="http://schemas.openxmlformats.org/officeDocument/2006/relationships/image" Target="../media/image6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0.png"/><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0.png"/><Relationship Id="rId4"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0.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3.png"/><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3.png"/><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3.png"/><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3.png"/><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3.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ru"/>
              <a:t>Databases</a:t>
            </a:r>
            <a:endParaRPr/>
          </a:p>
        </p:txBody>
      </p:sp>
      <p:sp>
        <p:nvSpPr>
          <p:cNvPr id="64" name="Google Shape;64;p1"/>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ru" sz="2400"/>
              <a:t>Lecture </a:t>
            </a:r>
            <a:r>
              <a:rPr lang="ru"/>
              <a:t>3</a:t>
            </a:r>
            <a:endParaRPr sz="2400"/>
          </a:p>
          <a:p>
            <a:pPr indent="0" lvl="0" marL="0" rtl="0" algn="l">
              <a:lnSpc>
                <a:spcPct val="100000"/>
              </a:lnSpc>
              <a:spcBef>
                <a:spcPts val="0"/>
              </a:spcBef>
              <a:spcAft>
                <a:spcPts val="0"/>
              </a:spcAft>
              <a:buSzPts val="1800"/>
              <a:buNone/>
            </a:pPr>
            <a:r>
              <a:rPr lang="ru"/>
              <a:t>SQL Basics. DML</a:t>
            </a:r>
            <a:endParaRPr sz="2400"/>
          </a:p>
          <a:p>
            <a:pPr indent="0" lvl="0" marL="0" rtl="0" algn="l">
              <a:lnSpc>
                <a:spcPct val="100000"/>
              </a:lnSpc>
              <a:spcBef>
                <a:spcPts val="0"/>
              </a:spcBef>
              <a:spcAft>
                <a:spcPts val="0"/>
              </a:spcAft>
              <a:buSzPts val="1800"/>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b839fa5246_0_12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Restrictions: FOREIGN KEY</a:t>
            </a:r>
            <a:endParaRPr/>
          </a:p>
        </p:txBody>
      </p:sp>
      <p:sp>
        <p:nvSpPr>
          <p:cNvPr id="138" name="Google Shape;138;g2b839fa5246_0_12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Foreign key - an attribute (or group of attributes) whose value can be repeated for several records.</a:t>
            </a:r>
            <a:endParaRPr/>
          </a:p>
          <a:p>
            <a:pPr indent="0" lvl="0" marL="0" rtl="0" algn="l">
              <a:lnSpc>
                <a:spcPct val="115000"/>
              </a:lnSpc>
              <a:spcBef>
                <a:spcPts val="1200"/>
              </a:spcBef>
              <a:spcAft>
                <a:spcPts val="0"/>
              </a:spcAft>
              <a:buSzPts val="1800"/>
              <a:buNone/>
            </a:pPr>
            <a:r>
              <a:rPr lang="ru"/>
              <a:t>Contains a reference to a primary key field in another table.</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ru"/>
              <a:t>The table containing the foreign key is called a child table, containing the primary key - parent table.</a:t>
            </a:r>
            <a:endParaRPr/>
          </a:p>
          <a:p>
            <a:pPr indent="0" lvl="0" marL="0" rtl="0" algn="l">
              <a:lnSpc>
                <a:spcPct val="115000"/>
              </a:lnSpc>
              <a:spcBef>
                <a:spcPts val="1200"/>
              </a:spcBef>
              <a:spcAft>
                <a:spcPts val="1200"/>
              </a:spcAft>
              <a:buSzPts val="1800"/>
              <a:buNone/>
            </a:pPr>
            <a:r>
              <a:t/>
            </a:r>
            <a:endParaRPr/>
          </a:p>
        </p:txBody>
      </p:sp>
      <p:sp>
        <p:nvSpPr>
          <p:cNvPr id="139" name="Google Shape;139;g2b839fa5246_0_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b839fa5246_1_4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Restrictions: FOREIGN KEY</a:t>
            </a:r>
            <a:endParaRPr/>
          </a:p>
        </p:txBody>
      </p:sp>
      <p:pic>
        <p:nvPicPr>
          <p:cNvPr id="145" name="Google Shape;145;g2b839fa5246_1_47"/>
          <p:cNvPicPr preferRelativeResize="0"/>
          <p:nvPr/>
        </p:nvPicPr>
        <p:blipFill rotWithShape="1">
          <a:blip r:embed="rId3">
            <a:alphaModFix/>
          </a:blip>
          <a:srcRect b="0" l="0" r="0" t="0"/>
          <a:stretch/>
        </p:blipFill>
        <p:spPr>
          <a:xfrm>
            <a:off x="152400" y="1296525"/>
            <a:ext cx="8839197" cy="2495276"/>
          </a:xfrm>
          <a:prstGeom prst="rect">
            <a:avLst/>
          </a:prstGeom>
          <a:noFill/>
          <a:ln>
            <a:noFill/>
          </a:ln>
        </p:spPr>
      </p:pic>
      <p:sp>
        <p:nvSpPr>
          <p:cNvPr id="146" name="Google Shape;146;g2b839fa5246_1_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b839fa5246_1_9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Restrictions: DEFAULT</a:t>
            </a:r>
            <a:endParaRPr/>
          </a:p>
        </p:txBody>
      </p:sp>
      <p:pic>
        <p:nvPicPr>
          <p:cNvPr id="152" name="Google Shape;152;g2b839fa5246_1_92"/>
          <p:cNvPicPr preferRelativeResize="0"/>
          <p:nvPr/>
        </p:nvPicPr>
        <p:blipFill rotWithShape="1">
          <a:blip r:embed="rId3">
            <a:alphaModFix/>
          </a:blip>
          <a:srcRect b="0" l="0" r="0" t="0"/>
          <a:stretch/>
        </p:blipFill>
        <p:spPr>
          <a:xfrm>
            <a:off x="1700700" y="1841150"/>
            <a:ext cx="6041675" cy="2488600"/>
          </a:xfrm>
          <a:prstGeom prst="rect">
            <a:avLst/>
          </a:prstGeom>
          <a:noFill/>
          <a:ln>
            <a:noFill/>
          </a:ln>
        </p:spPr>
      </p:pic>
      <p:sp>
        <p:nvSpPr>
          <p:cNvPr id="153" name="Google Shape;153;g2b839fa5246_1_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b839fa5246_1_9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Restrictions syntax</a:t>
            </a:r>
            <a:endParaRPr/>
          </a:p>
        </p:txBody>
      </p:sp>
      <p:pic>
        <p:nvPicPr>
          <p:cNvPr id="159" name="Google Shape;159;g2b839fa5246_1_98"/>
          <p:cNvPicPr preferRelativeResize="0"/>
          <p:nvPr/>
        </p:nvPicPr>
        <p:blipFill rotWithShape="1">
          <a:blip r:embed="rId3">
            <a:alphaModFix/>
          </a:blip>
          <a:srcRect b="0" l="33217" r="0" t="0"/>
          <a:stretch/>
        </p:blipFill>
        <p:spPr>
          <a:xfrm>
            <a:off x="922075" y="2354875"/>
            <a:ext cx="7287224" cy="2439875"/>
          </a:xfrm>
          <a:prstGeom prst="rect">
            <a:avLst/>
          </a:prstGeom>
          <a:noFill/>
          <a:ln>
            <a:noFill/>
          </a:ln>
        </p:spPr>
      </p:pic>
      <p:sp>
        <p:nvSpPr>
          <p:cNvPr id="160" name="Google Shape;160;g2b839fa5246_1_98"/>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Constraints can be named using the command CONSTRAINT (this is useful for error output)</a:t>
            </a:r>
            <a:endParaRPr/>
          </a:p>
          <a:p>
            <a:pPr indent="0" lvl="0" marL="0" rtl="0" algn="l">
              <a:lnSpc>
                <a:spcPct val="115000"/>
              </a:lnSpc>
              <a:spcBef>
                <a:spcPts val="1200"/>
              </a:spcBef>
              <a:spcAft>
                <a:spcPts val="1200"/>
              </a:spcAft>
              <a:buSzPts val="1800"/>
              <a:buNone/>
            </a:pPr>
            <a:r>
              <a:t/>
            </a:r>
            <a:endParaRPr/>
          </a:p>
        </p:txBody>
      </p:sp>
      <p:sp>
        <p:nvSpPr>
          <p:cNvPr id="161" name="Google Shape;161;g2b839fa5246_1_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b839fa5246_0_9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Relations between tables</a:t>
            </a:r>
            <a:endParaRPr/>
          </a:p>
        </p:txBody>
      </p:sp>
      <p:sp>
        <p:nvSpPr>
          <p:cNvPr id="167" name="Google Shape;167;g2b839fa5246_0_9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one to one</a:t>
            </a:r>
            <a:endParaRPr/>
          </a:p>
          <a:p>
            <a:pPr indent="-342900" lvl="0" marL="457200" rtl="0" algn="l">
              <a:lnSpc>
                <a:spcPct val="115000"/>
              </a:lnSpc>
              <a:spcBef>
                <a:spcPts val="0"/>
              </a:spcBef>
              <a:spcAft>
                <a:spcPts val="0"/>
              </a:spcAft>
              <a:buSzPts val="1800"/>
              <a:buChar char="●"/>
            </a:pPr>
            <a:r>
              <a:rPr lang="ru"/>
              <a:t>one to many</a:t>
            </a:r>
            <a:endParaRPr/>
          </a:p>
          <a:p>
            <a:pPr indent="-342900" lvl="0" marL="457200" rtl="0" algn="l">
              <a:lnSpc>
                <a:spcPct val="115000"/>
              </a:lnSpc>
              <a:spcBef>
                <a:spcPts val="0"/>
              </a:spcBef>
              <a:spcAft>
                <a:spcPts val="0"/>
              </a:spcAft>
              <a:buSzPts val="1800"/>
              <a:buChar char="●"/>
            </a:pPr>
            <a:r>
              <a:rPr lang="ru"/>
              <a:t>many to many</a:t>
            </a:r>
            <a:endParaRPr/>
          </a:p>
        </p:txBody>
      </p:sp>
      <p:sp>
        <p:nvSpPr>
          <p:cNvPr id="168" name="Google Shape;168;g2b839fa5246_0_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b839fa5246_0_1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NULL value</a:t>
            </a:r>
            <a:endParaRPr/>
          </a:p>
        </p:txBody>
      </p:sp>
      <p:sp>
        <p:nvSpPr>
          <p:cNvPr id="174" name="Google Shape;174;g2b839fa5246_0_1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ru"/>
              <a:t>A field with a NULL value is a field with no value.</a:t>
            </a:r>
            <a:endParaRPr/>
          </a:p>
          <a:p>
            <a:pPr indent="0" lvl="0" marL="0" rtl="0" algn="l">
              <a:lnSpc>
                <a:spcPct val="115000"/>
              </a:lnSpc>
              <a:spcBef>
                <a:spcPts val="1200"/>
              </a:spcBef>
              <a:spcAft>
                <a:spcPts val="0"/>
              </a:spcAft>
              <a:buSzPts val="1800"/>
              <a:buNone/>
            </a:pPr>
            <a:r>
              <a:rPr lang="ru"/>
              <a:t>If a field in a table is not required, then you can insert a new record or update without adding a value to the field; it will be stored as NULL.</a:t>
            </a:r>
            <a:endParaRPr/>
          </a:p>
          <a:p>
            <a:pPr indent="0" lvl="0" marL="0" rtl="0" algn="l">
              <a:lnSpc>
                <a:spcPct val="115000"/>
              </a:lnSpc>
              <a:spcBef>
                <a:spcPts val="1200"/>
              </a:spcBef>
              <a:spcAft>
                <a:spcPts val="0"/>
              </a:spcAft>
              <a:buSzPts val="1800"/>
              <a:buNone/>
            </a:pPr>
            <a:r>
              <a:rPr lang="ru"/>
              <a:t>A NULL value is different from a null value (0) or a field that contains spaces (" "). It is not possible to check for NULL values with comparison operators such as =, &lt;, or &lt;&gt;.</a:t>
            </a:r>
            <a:endParaRPr/>
          </a:p>
          <a:p>
            <a:pPr indent="0" lvl="0" marL="0" rtl="0" algn="l">
              <a:lnSpc>
                <a:spcPct val="115000"/>
              </a:lnSpc>
              <a:spcBef>
                <a:spcPts val="1200"/>
              </a:spcBef>
              <a:spcAft>
                <a:spcPts val="0"/>
              </a:spcAft>
              <a:buSzPts val="1800"/>
              <a:buNone/>
            </a:pPr>
            <a:r>
              <a:rPr lang="ru"/>
              <a:t>You need to use IS NULL or IS NOT NULL</a:t>
            </a:r>
            <a:endParaRPr/>
          </a:p>
          <a:p>
            <a:pPr indent="0" lvl="0" marL="0" rtl="0" algn="l">
              <a:lnSpc>
                <a:spcPct val="115000"/>
              </a:lnSpc>
              <a:spcBef>
                <a:spcPts val="1200"/>
              </a:spcBef>
              <a:spcAft>
                <a:spcPts val="1200"/>
              </a:spcAft>
              <a:buSzPts val="1800"/>
              <a:buNone/>
            </a:pPr>
            <a:r>
              <a:t/>
            </a:r>
            <a:endParaRPr/>
          </a:p>
        </p:txBody>
      </p:sp>
      <p:sp>
        <p:nvSpPr>
          <p:cNvPr id="175" name="Google Shape;175;g2b839fa5246_0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b839fa5246_0_1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Restrictions: IS NULL / IS NOT NULL</a:t>
            </a:r>
            <a:endParaRPr/>
          </a:p>
        </p:txBody>
      </p:sp>
      <p:sp>
        <p:nvSpPr>
          <p:cNvPr id="181" name="Google Shape;181;g2b839fa5246_0_1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fontScale="85000" lnSpcReduction="20000"/>
          </a:bodyPr>
          <a:lstStyle/>
          <a:p>
            <a:pPr indent="-342900" lvl="0" marL="342900" rtl="0" algn="l">
              <a:lnSpc>
                <a:spcPct val="100000"/>
              </a:lnSpc>
              <a:spcBef>
                <a:spcPts val="0"/>
              </a:spcBef>
              <a:spcAft>
                <a:spcPts val="0"/>
              </a:spcAft>
              <a:buClr>
                <a:srgbClr val="000000"/>
              </a:buClr>
              <a:buSzPct val="100000"/>
              <a:buFont typeface="Arial"/>
              <a:buNone/>
            </a:pPr>
            <a:r>
              <a:rPr b="1" i="1" lang="ru" sz="2400">
                <a:latin typeface="Arial"/>
                <a:ea typeface="Arial"/>
                <a:cs typeface="Arial"/>
                <a:sym typeface="Arial"/>
              </a:rPr>
              <a:t>IS NULL Syntax</a:t>
            </a:r>
            <a:endParaRPr sz="1400">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SELECT column_names</a:t>
            </a:r>
            <a:endParaRPr>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FROM table_name</a:t>
            </a:r>
            <a:endParaRPr>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WHERE column_name IS NULL</a:t>
            </a:r>
            <a:endParaRPr>
              <a:latin typeface="Arial"/>
              <a:ea typeface="Arial"/>
              <a:cs typeface="Arial"/>
              <a:sym typeface="Arial"/>
            </a:endParaRPr>
          </a:p>
          <a:p>
            <a:pPr indent="-285750" lvl="1" marL="742950" rtl="0" algn="l">
              <a:lnSpc>
                <a:spcPct val="100000"/>
              </a:lnSpc>
              <a:spcBef>
                <a:spcPts val="600"/>
              </a:spcBef>
              <a:spcAft>
                <a:spcPts val="0"/>
              </a:spcAft>
              <a:buClr>
                <a:srgbClr val="000000"/>
              </a:buClr>
              <a:buSzPct val="100000"/>
              <a:buFont typeface="Arial"/>
              <a:buNone/>
            </a:pPr>
            <a:r>
              <a:t/>
            </a:r>
            <a:endParaRPr b="1" i="1" sz="2400">
              <a:latin typeface="Arial"/>
              <a:ea typeface="Arial"/>
              <a:cs typeface="Arial"/>
              <a:sym typeface="Arial"/>
            </a:endParaRPr>
          </a:p>
          <a:p>
            <a:pPr indent="-342900" lvl="0" marL="342900" rtl="0" algn="l">
              <a:lnSpc>
                <a:spcPct val="100000"/>
              </a:lnSpc>
              <a:spcBef>
                <a:spcPts val="600"/>
              </a:spcBef>
              <a:spcAft>
                <a:spcPts val="0"/>
              </a:spcAft>
              <a:buClr>
                <a:srgbClr val="000000"/>
              </a:buClr>
              <a:buSzPct val="100000"/>
              <a:buFont typeface="Arial"/>
              <a:buNone/>
            </a:pPr>
            <a:r>
              <a:rPr b="1" i="1" lang="ru" sz="2400">
                <a:latin typeface="Arial"/>
                <a:ea typeface="Arial"/>
                <a:cs typeface="Arial"/>
                <a:sym typeface="Arial"/>
              </a:rPr>
              <a:t>IS NOT NULL Syntax</a:t>
            </a:r>
            <a:endParaRPr sz="1400">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SELECT column_names</a:t>
            </a:r>
            <a:endParaRPr>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FROM table_name</a:t>
            </a:r>
            <a:endParaRPr>
              <a:latin typeface="Arial"/>
              <a:ea typeface="Arial"/>
              <a:cs typeface="Arial"/>
              <a:sym typeface="Arial"/>
            </a:endParaRPr>
          </a:p>
          <a:p>
            <a:pPr indent="-285750" lvl="1" marL="742950" rtl="0" algn="l">
              <a:lnSpc>
                <a:spcPct val="100000"/>
              </a:lnSpc>
              <a:spcBef>
                <a:spcPts val="600"/>
              </a:spcBef>
              <a:spcAft>
                <a:spcPts val="0"/>
              </a:spcAft>
              <a:buClr>
                <a:srgbClr val="0000CC"/>
              </a:buClr>
              <a:buSzPct val="100000"/>
              <a:buFont typeface="Arial"/>
              <a:buNone/>
            </a:pPr>
            <a:r>
              <a:rPr lang="ru" sz="2400">
                <a:latin typeface="Arial"/>
                <a:ea typeface="Arial"/>
                <a:cs typeface="Arial"/>
                <a:sym typeface="Arial"/>
              </a:rPr>
              <a:t>WHERE column_name IS NOT NULL</a:t>
            </a:r>
            <a:endParaRPr/>
          </a:p>
        </p:txBody>
      </p:sp>
      <p:sp>
        <p:nvSpPr>
          <p:cNvPr id="182" name="Google Shape;182;g2b839fa5246_0_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b839fa5246_1_13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Ternary logic: True, False, Unknown</a:t>
            </a:r>
            <a:endParaRPr/>
          </a:p>
        </p:txBody>
      </p:sp>
      <p:pic>
        <p:nvPicPr>
          <p:cNvPr id="188" name="Google Shape;188;g2b839fa5246_1_132"/>
          <p:cNvPicPr preferRelativeResize="0"/>
          <p:nvPr/>
        </p:nvPicPr>
        <p:blipFill rotWithShape="1">
          <a:blip r:embed="rId3">
            <a:alphaModFix/>
          </a:blip>
          <a:srcRect b="0" l="0" r="0" t="0"/>
          <a:stretch/>
        </p:blipFill>
        <p:spPr>
          <a:xfrm>
            <a:off x="91150" y="1996325"/>
            <a:ext cx="8839201" cy="2269310"/>
          </a:xfrm>
          <a:prstGeom prst="rect">
            <a:avLst/>
          </a:prstGeom>
          <a:noFill/>
          <a:ln>
            <a:noFill/>
          </a:ln>
        </p:spPr>
      </p:pic>
      <p:sp>
        <p:nvSpPr>
          <p:cNvPr id="189" name="Google Shape;189;g2b839fa5246_1_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Definition Language</a:t>
            </a:r>
            <a:endParaRPr/>
          </a:p>
        </p:txBody>
      </p:sp>
      <p:sp>
        <p:nvSpPr>
          <p:cNvPr id="195" name="Google Shape;195;p1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ALTER - modification of objects</a:t>
            </a:r>
            <a:endParaRPr/>
          </a:p>
          <a:p>
            <a:pPr indent="0" lvl="0" marL="0" rtl="0" algn="l">
              <a:lnSpc>
                <a:spcPct val="115000"/>
              </a:lnSpc>
              <a:spcBef>
                <a:spcPts val="1200"/>
              </a:spcBef>
              <a:spcAft>
                <a:spcPts val="0"/>
              </a:spcAft>
              <a:buSzPts val="1800"/>
              <a:buNone/>
            </a:pPr>
            <a:r>
              <a:rPr lang="ru"/>
              <a:t>ALTER TABLE table_name ADD column_name datatype;</a:t>
            </a:r>
            <a:endParaRPr/>
          </a:p>
          <a:p>
            <a:pPr indent="0" lvl="0" marL="0" rtl="0" algn="l">
              <a:lnSpc>
                <a:spcPct val="115000"/>
              </a:lnSpc>
              <a:spcBef>
                <a:spcPts val="1200"/>
              </a:spcBef>
              <a:spcAft>
                <a:spcPts val="0"/>
              </a:spcAft>
              <a:buSzPts val="1800"/>
              <a:buNone/>
            </a:pPr>
            <a:r>
              <a:rPr lang="ru"/>
              <a:t>ALTER TABLE table_name DROP column_name;</a:t>
            </a:r>
            <a:endParaRPr/>
          </a:p>
          <a:p>
            <a:pPr indent="0" lvl="0" marL="0" rtl="0" algn="l">
              <a:lnSpc>
                <a:spcPct val="115000"/>
              </a:lnSpc>
              <a:spcBef>
                <a:spcPts val="1200"/>
              </a:spcBef>
              <a:spcAft>
                <a:spcPts val="0"/>
              </a:spcAft>
              <a:buSzPts val="1800"/>
              <a:buNone/>
            </a:pPr>
            <a:r>
              <a:rPr lang="ru"/>
              <a:t>ALTER TABLE table_name RENAME column_name TO new_column_name;</a:t>
            </a:r>
            <a:endParaRPr/>
          </a:p>
          <a:p>
            <a:pPr indent="0" lvl="0" marL="0" rtl="0" algn="l">
              <a:lnSpc>
                <a:spcPct val="115000"/>
              </a:lnSpc>
              <a:spcBef>
                <a:spcPts val="1200"/>
              </a:spcBef>
              <a:spcAft>
                <a:spcPts val="1200"/>
              </a:spcAft>
              <a:buSzPts val="1800"/>
              <a:buNone/>
            </a:pPr>
            <a:r>
              <a:rPr lang="ru"/>
              <a:t>ALTER TABLE table_name ALTER column_name TYPE datatype;</a:t>
            </a:r>
            <a:endParaRPr/>
          </a:p>
        </p:txBody>
      </p:sp>
      <p:sp>
        <p:nvSpPr>
          <p:cNvPr id="196" name="Google Shape;19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Definition Language</a:t>
            </a:r>
            <a:endParaRPr/>
          </a:p>
        </p:txBody>
      </p:sp>
      <p:sp>
        <p:nvSpPr>
          <p:cNvPr id="202" name="Google Shape;202;p16"/>
          <p:cNvSpPr txBox="1"/>
          <p:nvPr>
            <p:ph idx="1" type="body"/>
          </p:nvPr>
        </p:nvSpPr>
        <p:spPr>
          <a:xfrm>
            <a:off x="431650" y="1725999"/>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ru"/>
              <a:t>TRUNCATE – deleting the contents of the database object (data is deleted as a whole piece, cannot be deleted by condition)</a:t>
            </a:r>
            <a:endParaRPr/>
          </a:p>
        </p:txBody>
      </p:sp>
      <p:pic>
        <p:nvPicPr>
          <p:cNvPr id="203" name="Google Shape;203;p16"/>
          <p:cNvPicPr preferRelativeResize="0"/>
          <p:nvPr/>
        </p:nvPicPr>
        <p:blipFill rotWithShape="1">
          <a:blip r:embed="rId3">
            <a:alphaModFix/>
          </a:blip>
          <a:srcRect b="0" l="0" r="0" t="0"/>
          <a:stretch/>
        </p:blipFill>
        <p:spPr>
          <a:xfrm>
            <a:off x="4717100" y="1186450"/>
            <a:ext cx="4143576" cy="497225"/>
          </a:xfrm>
          <a:prstGeom prst="rect">
            <a:avLst/>
          </a:prstGeom>
          <a:noFill/>
          <a:ln>
            <a:noFill/>
          </a:ln>
        </p:spPr>
      </p:pic>
      <p:pic>
        <p:nvPicPr>
          <p:cNvPr id="204" name="Google Shape;204;p16"/>
          <p:cNvPicPr preferRelativeResize="0"/>
          <p:nvPr/>
        </p:nvPicPr>
        <p:blipFill rotWithShape="1">
          <a:blip r:embed="rId4">
            <a:alphaModFix/>
          </a:blip>
          <a:srcRect b="0" l="0" r="0" t="0"/>
          <a:stretch/>
        </p:blipFill>
        <p:spPr>
          <a:xfrm>
            <a:off x="1250875" y="2524052"/>
            <a:ext cx="6240701" cy="2044675"/>
          </a:xfrm>
          <a:prstGeom prst="rect">
            <a:avLst/>
          </a:prstGeom>
          <a:noFill/>
          <a:ln>
            <a:noFill/>
          </a:ln>
        </p:spPr>
      </p:pic>
      <p:sp>
        <p:nvSpPr>
          <p:cNvPr id="205" name="Google Shape;20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STRUCTURED QUERY LANGUAGE (SQL)</a:t>
            </a:r>
            <a:endParaRPr/>
          </a:p>
        </p:txBody>
      </p:sp>
      <p:sp>
        <p:nvSpPr>
          <p:cNvPr id="70" name="Google Shape;70;p3"/>
          <p:cNvSpPr txBox="1"/>
          <p:nvPr>
            <p:ph idx="1" type="body"/>
          </p:nvPr>
        </p:nvSpPr>
        <p:spPr>
          <a:xfrm>
            <a:off x="471900" y="1919075"/>
            <a:ext cx="8222100" cy="29685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SzPts val="2100"/>
              <a:buChar char="●"/>
            </a:pPr>
            <a:r>
              <a:rPr lang="ru" sz="2100"/>
              <a:t>Domain-specific language (Domain-specific language)</a:t>
            </a:r>
            <a:endParaRPr sz="2100"/>
          </a:p>
          <a:p>
            <a:pPr indent="-361950" lvl="0" marL="457200" rtl="0" algn="l">
              <a:lnSpc>
                <a:spcPct val="115000"/>
              </a:lnSpc>
              <a:spcBef>
                <a:spcPts val="0"/>
              </a:spcBef>
              <a:spcAft>
                <a:spcPts val="0"/>
              </a:spcAft>
              <a:buSzPts val="2100"/>
              <a:buChar char="●"/>
            </a:pPr>
            <a:r>
              <a:rPr lang="ru" sz="2100"/>
              <a:t>Used to work with relational databases</a:t>
            </a:r>
            <a:endParaRPr sz="2100"/>
          </a:p>
          <a:p>
            <a:pPr indent="-361950" lvl="0" marL="457200" rtl="0" algn="l">
              <a:lnSpc>
                <a:spcPct val="115000"/>
              </a:lnSpc>
              <a:spcBef>
                <a:spcPts val="0"/>
              </a:spcBef>
              <a:spcAft>
                <a:spcPts val="0"/>
              </a:spcAft>
              <a:buSzPts val="2100"/>
              <a:buChar char="●"/>
            </a:pPr>
            <a:r>
              <a:rPr lang="ru" sz="2100"/>
              <a:t>Managing a large amount of information with a single request</a:t>
            </a:r>
            <a:endParaRPr sz="2100"/>
          </a:p>
          <a:p>
            <a:pPr indent="-361950" lvl="0" marL="457200" rtl="0" algn="l">
              <a:lnSpc>
                <a:spcPct val="115000"/>
              </a:lnSpc>
              <a:spcBef>
                <a:spcPts val="0"/>
              </a:spcBef>
              <a:spcAft>
                <a:spcPts val="0"/>
              </a:spcAft>
              <a:buSzPts val="2100"/>
              <a:buChar char="●"/>
            </a:pPr>
            <a:r>
              <a:rPr lang="ru" sz="2100"/>
              <a:t>No need to specify how we get the record</a:t>
            </a:r>
            <a:endParaRPr sz="2100"/>
          </a:p>
        </p:txBody>
      </p:sp>
      <p:sp>
        <p:nvSpPr>
          <p:cNvPr id="71" name="Google Shape;71;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Drop</a:t>
            </a:r>
            <a:endParaRPr/>
          </a:p>
        </p:txBody>
      </p:sp>
      <p:sp>
        <p:nvSpPr>
          <p:cNvPr id="211" name="Google Shape;211;p1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ru"/>
              <a:t>Deleting an object from the database</a:t>
            </a:r>
            <a:endParaRPr/>
          </a:p>
        </p:txBody>
      </p:sp>
      <p:pic>
        <p:nvPicPr>
          <p:cNvPr id="212" name="Google Shape;212;p17"/>
          <p:cNvPicPr preferRelativeResize="0"/>
          <p:nvPr/>
        </p:nvPicPr>
        <p:blipFill rotWithShape="1">
          <a:blip r:embed="rId3">
            <a:alphaModFix/>
          </a:blip>
          <a:srcRect b="0" l="0" r="0" t="0"/>
          <a:stretch/>
        </p:blipFill>
        <p:spPr>
          <a:xfrm>
            <a:off x="4923500" y="1230175"/>
            <a:ext cx="3750776" cy="433925"/>
          </a:xfrm>
          <a:prstGeom prst="rect">
            <a:avLst/>
          </a:prstGeom>
          <a:noFill/>
          <a:ln>
            <a:noFill/>
          </a:ln>
        </p:spPr>
      </p:pic>
      <p:pic>
        <p:nvPicPr>
          <p:cNvPr id="213" name="Google Shape;213;p17"/>
          <p:cNvPicPr preferRelativeResize="0"/>
          <p:nvPr/>
        </p:nvPicPr>
        <p:blipFill rotWithShape="1">
          <a:blip r:embed="rId4">
            <a:alphaModFix/>
          </a:blip>
          <a:srcRect b="0" l="0" r="0" t="0"/>
          <a:stretch/>
        </p:blipFill>
        <p:spPr>
          <a:xfrm>
            <a:off x="87475" y="2202834"/>
            <a:ext cx="9143998" cy="1727082"/>
          </a:xfrm>
          <a:prstGeom prst="rect">
            <a:avLst/>
          </a:prstGeom>
          <a:noFill/>
          <a:ln>
            <a:noFill/>
          </a:ln>
        </p:spPr>
      </p:pic>
      <p:sp>
        <p:nvSpPr>
          <p:cNvPr id="214" name="Google Shape;21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Manipulation Language</a:t>
            </a:r>
            <a:endParaRPr/>
          </a:p>
        </p:txBody>
      </p:sp>
      <p:sp>
        <p:nvSpPr>
          <p:cNvPr id="220" name="Google Shape;220;p18"/>
          <p:cNvSpPr txBox="1"/>
          <p:nvPr>
            <p:ph idx="1" type="body"/>
          </p:nvPr>
        </p:nvSpPr>
        <p:spPr>
          <a:xfrm>
            <a:off x="1454700" y="1489825"/>
            <a:ext cx="6707100" cy="3078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ru" sz="1560"/>
              <a:t>SELECT</a:t>
            </a:r>
            <a:endParaRPr sz="1560"/>
          </a:p>
          <a:p>
            <a:pPr indent="-327660" lvl="0" marL="457200" rtl="0" algn="l">
              <a:lnSpc>
                <a:spcPct val="95000"/>
              </a:lnSpc>
              <a:spcBef>
                <a:spcPts val="1200"/>
              </a:spcBef>
              <a:spcAft>
                <a:spcPts val="0"/>
              </a:spcAft>
              <a:buSzPts val="1560"/>
              <a:buChar char="●"/>
            </a:pPr>
            <a:r>
              <a:rPr lang="ru" sz="1560"/>
              <a:t>Selection of data that meets the specified conditions</a:t>
            </a:r>
            <a:endParaRPr sz="1560"/>
          </a:p>
          <a:p>
            <a:pPr indent="0" lvl="0" marL="0" rtl="0" algn="l">
              <a:lnSpc>
                <a:spcPct val="95000"/>
              </a:lnSpc>
              <a:spcBef>
                <a:spcPts val="1200"/>
              </a:spcBef>
              <a:spcAft>
                <a:spcPts val="0"/>
              </a:spcAft>
              <a:buSzPts val="770"/>
              <a:buNone/>
            </a:pPr>
            <a:r>
              <a:rPr lang="ru" sz="1560"/>
              <a:t>INSERT</a:t>
            </a:r>
            <a:endParaRPr sz="1560"/>
          </a:p>
          <a:p>
            <a:pPr indent="-327660" lvl="0" marL="457200" rtl="0" algn="l">
              <a:lnSpc>
                <a:spcPct val="95000"/>
              </a:lnSpc>
              <a:spcBef>
                <a:spcPts val="1200"/>
              </a:spcBef>
              <a:spcAft>
                <a:spcPts val="0"/>
              </a:spcAft>
              <a:buSzPts val="1560"/>
              <a:buChar char="●"/>
            </a:pPr>
            <a:r>
              <a:rPr lang="ru" sz="1560"/>
              <a:t>Adding new data</a:t>
            </a:r>
            <a:endParaRPr sz="1560"/>
          </a:p>
          <a:p>
            <a:pPr indent="0" lvl="0" marL="0" rtl="0" algn="l">
              <a:lnSpc>
                <a:spcPct val="95000"/>
              </a:lnSpc>
              <a:spcBef>
                <a:spcPts val="1200"/>
              </a:spcBef>
              <a:spcAft>
                <a:spcPts val="0"/>
              </a:spcAft>
              <a:buSzPts val="770"/>
              <a:buNone/>
            </a:pPr>
            <a:r>
              <a:rPr lang="ru" sz="1560"/>
              <a:t>UPDATE</a:t>
            </a:r>
            <a:endParaRPr sz="1560"/>
          </a:p>
          <a:p>
            <a:pPr indent="-327660" lvl="0" marL="457200" rtl="0" algn="l">
              <a:lnSpc>
                <a:spcPct val="95000"/>
              </a:lnSpc>
              <a:spcBef>
                <a:spcPts val="1200"/>
              </a:spcBef>
              <a:spcAft>
                <a:spcPts val="0"/>
              </a:spcAft>
              <a:buSzPts val="1560"/>
              <a:buChar char="●"/>
            </a:pPr>
            <a:r>
              <a:rPr lang="ru" sz="1560"/>
              <a:t>Change existing data</a:t>
            </a:r>
            <a:endParaRPr sz="1560"/>
          </a:p>
          <a:p>
            <a:pPr indent="0" lvl="0" marL="0" rtl="0" algn="l">
              <a:lnSpc>
                <a:spcPct val="95000"/>
              </a:lnSpc>
              <a:spcBef>
                <a:spcPts val="1200"/>
              </a:spcBef>
              <a:spcAft>
                <a:spcPts val="0"/>
              </a:spcAft>
              <a:buSzPts val="770"/>
              <a:buNone/>
            </a:pPr>
            <a:r>
              <a:rPr lang="ru" sz="1560"/>
              <a:t>DELETE</a:t>
            </a:r>
            <a:endParaRPr sz="1560"/>
          </a:p>
          <a:p>
            <a:pPr indent="-327660" lvl="0" marL="457200" rtl="0" algn="l">
              <a:lnSpc>
                <a:spcPct val="95000"/>
              </a:lnSpc>
              <a:spcBef>
                <a:spcPts val="1200"/>
              </a:spcBef>
              <a:spcAft>
                <a:spcPts val="0"/>
              </a:spcAft>
              <a:buSzPts val="1560"/>
              <a:buChar char="●"/>
            </a:pPr>
            <a:r>
              <a:rPr lang="ru" sz="1560"/>
              <a:t>Delete existing data</a:t>
            </a:r>
            <a:endParaRPr sz="1560"/>
          </a:p>
        </p:txBody>
      </p:sp>
      <p:sp>
        <p:nvSpPr>
          <p:cNvPr id="221" name="Google Shape;22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227" name="Google Shape;227;p1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28" name="Google Shape;228;p19"/>
          <p:cNvPicPr preferRelativeResize="0"/>
          <p:nvPr/>
        </p:nvPicPr>
        <p:blipFill rotWithShape="1">
          <a:blip r:embed="rId3">
            <a:alphaModFix/>
          </a:blip>
          <a:srcRect b="0" l="0" r="0" t="0"/>
          <a:stretch/>
        </p:blipFill>
        <p:spPr>
          <a:xfrm>
            <a:off x="0" y="400831"/>
            <a:ext cx="9143999" cy="4341837"/>
          </a:xfrm>
          <a:prstGeom prst="rect">
            <a:avLst/>
          </a:prstGeom>
          <a:noFill/>
          <a:ln>
            <a:noFill/>
          </a:ln>
        </p:spPr>
      </p:pic>
      <p:sp>
        <p:nvSpPr>
          <p:cNvPr id="229" name="Google Shape;22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INSERT</a:t>
            </a:r>
            <a:endParaRPr/>
          </a:p>
        </p:txBody>
      </p:sp>
      <p:pic>
        <p:nvPicPr>
          <p:cNvPr id="235" name="Google Shape;235;p20"/>
          <p:cNvPicPr preferRelativeResize="0"/>
          <p:nvPr/>
        </p:nvPicPr>
        <p:blipFill rotWithShape="1">
          <a:blip r:embed="rId3">
            <a:alphaModFix/>
          </a:blip>
          <a:srcRect b="0" l="0" r="0" t="0"/>
          <a:stretch/>
        </p:blipFill>
        <p:spPr>
          <a:xfrm>
            <a:off x="563950" y="1489825"/>
            <a:ext cx="8016099" cy="1247750"/>
          </a:xfrm>
          <a:prstGeom prst="rect">
            <a:avLst/>
          </a:prstGeom>
          <a:noFill/>
          <a:ln>
            <a:noFill/>
          </a:ln>
        </p:spPr>
      </p:pic>
      <p:pic>
        <p:nvPicPr>
          <p:cNvPr id="236" name="Google Shape;236;p20"/>
          <p:cNvPicPr preferRelativeResize="0"/>
          <p:nvPr/>
        </p:nvPicPr>
        <p:blipFill rotWithShape="1">
          <a:blip r:embed="rId4">
            <a:alphaModFix/>
          </a:blip>
          <a:srcRect b="0" l="0" r="15124" t="0"/>
          <a:stretch/>
        </p:blipFill>
        <p:spPr>
          <a:xfrm>
            <a:off x="900975" y="2950825"/>
            <a:ext cx="7217527" cy="1588625"/>
          </a:xfrm>
          <a:prstGeom prst="rect">
            <a:avLst/>
          </a:prstGeom>
          <a:noFill/>
          <a:ln>
            <a:noFill/>
          </a:ln>
        </p:spPr>
      </p:pic>
      <p:sp>
        <p:nvSpPr>
          <p:cNvPr id="237" name="Google Shape;23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ba59a84a03_0_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INSERT: base syntax</a:t>
            </a:r>
            <a:endParaRPr/>
          </a:p>
        </p:txBody>
      </p:sp>
      <p:sp>
        <p:nvSpPr>
          <p:cNvPr id="243" name="Google Shape;243;g2ba59a84a03_0_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INSERT INTO table_name [ ( column_name [, ...] )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 DEFAULT VALUES | VALUES ( { expression | DEFAULT } [, ...] ) [, ...] | request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 RETURNING * | result_expression [ [ AS ] result_name ] [, ...] ]</a:t>
            </a:r>
            <a:endParaRPr/>
          </a:p>
          <a:p>
            <a:pPr indent="0" lvl="0" marL="0" rtl="0" algn="l">
              <a:spcBef>
                <a:spcPts val="0"/>
              </a:spcBef>
              <a:spcAft>
                <a:spcPts val="0"/>
              </a:spcAft>
              <a:buNone/>
            </a:pPr>
            <a:r>
              <a:t/>
            </a:r>
            <a:endParaRPr/>
          </a:p>
        </p:txBody>
      </p:sp>
      <p:sp>
        <p:nvSpPr>
          <p:cNvPr id="244" name="Google Shape;244;g2ba59a84a03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ba59a84a03_0_1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INSERT: syntax elements</a:t>
            </a:r>
            <a:endParaRPr/>
          </a:p>
        </p:txBody>
      </p:sp>
      <p:sp>
        <p:nvSpPr>
          <p:cNvPr id="250" name="Google Shape;250;g2ba59a84a03_0_1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ru"/>
              <a:t>table_name - the name of an existing table (possibly supplemented with a schema)</a:t>
            </a:r>
            <a:endParaRPr/>
          </a:p>
          <a:p>
            <a:pPr indent="-342900" lvl="0" marL="457200" rtl="0" algn="l">
              <a:spcBef>
                <a:spcPts val="0"/>
              </a:spcBef>
              <a:spcAft>
                <a:spcPts val="0"/>
              </a:spcAft>
              <a:buSzPts val="1800"/>
              <a:buChar char="●"/>
            </a:pPr>
            <a:r>
              <a:rPr lang="ru"/>
              <a:t>column_name - this column name can, if necessary, be supplemented with the name of a nested field or an index in the array</a:t>
            </a:r>
            <a:endParaRPr/>
          </a:p>
          <a:p>
            <a:pPr indent="-342900" lvl="0" marL="457200" rtl="0" algn="l">
              <a:spcBef>
                <a:spcPts val="0"/>
              </a:spcBef>
              <a:spcAft>
                <a:spcPts val="0"/>
              </a:spcAft>
              <a:buSzPts val="1800"/>
              <a:buChar char="●"/>
            </a:pPr>
            <a:r>
              <a:rPr lang="ru"/>
              <a:t>expression - the expression or value that will be assigned to the corresponding column</a:t>
            </a:r>
            <a:endParaRPr/>
          </a:p>
          <a:p>
            <a:pPr indent="-342900" lvl="0" marL="457200" rtl="0" algn="l">
              <a:spcBef>
                <a:spcPts val="0"/>
              </a:spcBef>
              <a:spcAft>
                <a:spcPts val="0"/>
              </a:spcAft>
              <a:buSzPts val="1800"/>
              <a:buChar char="●"/>
            </a:pPr>
            <a:r>
              <a:rPr lang="ru"/>
              <a:t>query - a query (SELECT statement) that will return rows to add to the table</a:t>
            </a:r>
            <a:endParaRPr/>
          </a:p>
          <a:p>
            <a:pPr indent="-342900" lvl="0" marL="457200" rtl="0" algn="l">
              <a:spcBef>
                <a:spcPts val="0"/>
              </a:spcBef>
              <a:spcAft>
                <a:spcPts val="0"/>
              </a:spcAft>
              <a:buSzPts val="1800"/>
              <a:buChar char="●"/>
            </a:pPr>
            <a:r>
              <a:rPr lang="ru"/>
              <a:t>result_expression is an expression that will be evaluated and returned by the INSERT command after each row is added or modified. This expression can use the names of any columns in the table_name table. To get all columns, just write *</a:t>
            </a:r>
            <a:endParaRPr/>
          </a:p>
        </p:txBody>
      </p:sp>
      <p:sp>
        <p:nvSpPr>
          <p:cNvPr id="251" name="Google Shape;251;g2ba59a84a03_0_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ba59a84a03_0_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INSERT: syntax elements</a:t>
            </a:r>
            <a:endParaRPr/>
          </a:p>
        </p:txBody>
      </p:sp>
      <p:sp>
        <p:nvSpPr>
          <p:cNvPr id="257" name="Google Shape;257;g2ba59a84a03_0_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result_name - the name assigned to the returned column</a:t>
            </a:r>
            <a:endParaRPr/>
          </a:p>
          <a:p>
            <a:pPr indent="-342900" lvl="0" marL="457200" rtl="0" algn="l">
              <a:spcBef>
                <a:spcPts val="0"/>
              </a:spcBef>
              <a:spcAft>
                <a:spcPts val="0"/>
              </a:spcAft>
              <a:buSzPts val="1800"/>
              <a:buChar char="●"/>
            </a:pPr>
            <a:r>
              <a:rPr lang="ru"/>
              <a:t>Column names can be arranged in any order. The names of columns with default values can be omitted when enumerating or the DEFAULT parameter can be explicitly specified. If you do not specify a list of columns, but do not provide all the values for the columns in the insertion, then the insertion will occur sequentially in all “cells” of the row, and therefore the system will generate an error either due to a mismatch of data type, or due to insufficient data added to data string</a:t>
            </a:r>
            <a:endParaRPr/>
          </a:p>
          <a:p>
            <a:pPr indent="0" lvl="0" marL="0" rtl="0" algn="l">
              <a:spcBef>
                <a:spcPts val="0"/>
              </a:spcBef>
              <a:spcAft>
                <a:spcPts val="0"/>
              </a:spcAft>
              <a:buNone/>
            </a:pPr>
            <a:r>
              <a:t/>
            </a:r>
            <a:endParaRPr/>
          </a:p>
        </p:txBody>
      </p:sp>
      <p:sp>
        <p:nvSpPr>
          <p:cNvPr id="258" name="Google Shape;258;g2ba59a84a03_0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ba59a84a03_0_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INSERT: examples</a:t>
            </a:r>
            <a:endParaRPr/>
          </a:p>
        </p:txBody>
      </p:sp>
      <p:sp>
        <p:nvSpPr>
          <p:cNvPr id="264" name="Google Shape;264;g2ba59a84a03_0_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CREATE TABLE example_table (</a:t>
            </a:r>
            <a:endParaRPr/>
          </a:p>
          <a:p>
            <a:pPr indent="0" lvl="0" marL="0" rtl="0" algn="l">
              <a:spcBef>
                <a:spcPts val="0"/>
              </a:spcBef>
              <a:spcAft>
                <a:spcPts val="0"/>
              </a:spcAft>
              <a:buNone/>
            </a:pPr>
            <a:r>
              <a:rPr lang="ru"/>
              <a:t>    id SERIAL PRIMARY KEY,</a:t>
            </a:r>
            <a:endParaRPr/>
          </a:p>
          <a:p>
            <a:pPr indent="0" lvl="0" marL="0" rtl="0" algn="l">
              <a:spcBef>
                <a:spcPts val="0"/>
              </a:spcBef>
              <a:spcAft>
                <a:spcPts val="0"/>
              </a:spcAft>
              <a:buNone/>
            </a:pPr>
            <a:r>
              <a:rPr lang="ru"/>
              <a:t>    name TEXT DEFAULT 'Unknown',</a:t>
            </a:r>
            <a:endParaRPr/>
          </a:p>
          <a:p>
            <a:pPr indent="0" lvl="0" marL="0" rtl="0" algn="l">
              <a:spcBef>
                <a:spcPts val="0"/>
              </a:spcBef>
              <a:spcAft>
                <a:spcPts val="0"/>
              </a:spcAft>
              <a:buNone/>
            </a:pPr>
            <a:r>
              <a:rPr lang="ru"/>
              <a:t>    age INTEGER DEFAULT 18,</a:t>
            </a:r>
            <a:endParaRPr/>
          </a:p>
          <a:p>
            <a:pPr indent="0" lvl="0" marL="0" rtl="0" algn="l">
              <a:spcBef>
                <a:spcPts val="0"/>
              </a:spcBef>
              <a:spcAft>
                <a:spcPts val="0"/>
              </a:spcAft>
              <a:buNone/>
            </a:pPr>
            <a:r>
              <a:rPr lang="ru"/>
              <a:t>    email TEXT DEFAULT 'example@example.com’</a:t>
            </a:r>
            <a:endParaRPr/>
          </a:p>
          <a:p>
            <a:pPr indent="0" lvl="0" marL="0" rtl="0" algn="l">
              <a:spcBef>
                <a:spcPts val="0"/>
              </a:spcBef>
              <a:spcAft>
                <a:spcPts val="0"/>
              </a:spcAft>
              <a:buNone/>
            </a:pPr>
            <a:r>
              <a:rPr lang="ru"/>
              <a:t>);</a:t>
            </a:r>
            <a:endParaRPr/>
          </a:p>
          <a:p>
            <a:pPr indent="0" lvl="0" marL="0" rtl="0" algn="l">
              <a:spcBef>
                <a:spcPts val="0"/>
              </a:spcBef>
              <a:spcAft>
                <a:spcPts val="0"/>
              </a:spcAft>
              <a:buNone/>
            </a:pPr>
            <a:r>
              <a:rPr lang="ru"/>
              <a:t>SELECT * FROM example_table;</a:t>
            </a:r>
            <a:endParaRPr/>
          </a:p>
          <a:p>
            <a:pPr indent="0" lvl="0" marL="0" rtl="0" algn="l">
              <a:spcBef>
                <a:spcPts val="0"/>
              </a:spcBef>
              <a:spcAft>
                <a:spcPts val="0"/>
              </a:spcAft>
              <a:buNone/>
            </a:pPr>
            <a:r>
              <a:t/>
            </a:r>
            <a:endParaRPr/>
          </a:p>
        </p:txBody>
      </p:sp>
      <p:pic>
        <p:nvPicPr>
          <p:cNvPr id="265" name="Google Shape;265;g2ba59a84a03_0_17"/>
          <p:cNvPicPr preferRelativeResize="0"/>
          <p:nvPr/>
        </p:nvPicPr>
        <p:blipFill>
          <a:blip r:embed="rId3">
            <a:alphaModFix/>
          </a:blip>
          <a:stretch>
            <a:fillRect/>
          </a:stretch>
        </p:blipFill>
        <p:spPr>
          <a:xfrm>
            <a:off x="4950575" y="1520726"/>
            <a:ext cx="3669550" cy="304525"/>
          </a:xfrm>
          <a:prstGeom prst="rect">
            <a:avLst/>
          </a:prstGeom>
          <a:noFill/>
          <a:ln>
            <a:noFill/>
          </a:ln>
        </p:spPr>
      </p:pic>
      <p:sp>
        <p:nvSpPr>
          <p:cNvPr id="266" name="Google Shape;266;g2ba59a84a03_0_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ba59a84a03_0_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INSERT: examples</a:t>
            </a:r>
            <a:endParaRPr/>
          </a:p>
        </p:txBody>
      </p:sp>
      <p:sp>
        <p:nvSpPr>
          <p:cNvPr id="272" name="Google Shape;272;g2ba59a84a03_0_25"/>
          <p:cNvSpPr txBox="1"/>
          <p:nvPr>
            <p:ph idx="1" type="body"/>
          </p:nvPr>
        </p:nvSpPr>
        <p:spPr>
          <a:xfrm>
            <a:off x="387900" y="1489825"/>
            <a:ext cx="5113200" cy="3078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ru"/>
              <a:t>1) INSERT INTO example_table (name) VALUES ('John’);</a:t>
            </a:r>
            <a:endParaRPr/>
          </a:p>
          <a:p>
            <a:pPr indent="0" lvl="0" marL="0" rtl="0" algn="l">
              <a:spcBef>
                <a:spcPts val="0"/>
              </a:spcBef>
              <a:spcAft>
                <a:spcPts val="0"/>
              </a:spcAft>
              <a:buNone/>
            </a:pPr>
            <a:r>
              <a:rPr lang="ru"/>
              <a:t>2) INSERT INTO example_table (name, age) VALUES ('Alice', DEFAULT);</a:t>
            </a:r>
            <a:endParaRPr/>
          </a:p>
          <a:p>
            <a:pPr indent="0" lvl="0" marL="0" rtl="0" algn="l">
              <a:spcBef>
                <a:spcPts val="0"/>
              </a:spcBef>
              <a:spcAft>
                <a:spcPts val="0"/>
              </a:spcAft>
              <a:buNone/>
            </a:pPr>
            <a:r>
              <a:rPr lang="ru"/>
              <a:t>3) INSERT INTO example_table DEFAULT VALUES;</a:t>
            </a:r>
            <a:endParaRPr/>
          </a:p>
          <a:p>
            <a:pPr indent="0" lvl="0" marL="0" rtl="0" algn="l">
              <a:spcBef>
                <a:spcPts val="0"/>
              </a:spcBef>
              <a:spcAft>
                <a:spcPts val="0"/>
              </a:spcAft>
              <a:buNone/>
            </a:pPr>
            <a:r>
              <a:rPr lang="ru"/>
              <a:t>4) INSERT INTO example_table (name, age, email) VALUES</a:t>
            </a:r>
            <a:endParaRPr/>
          </a:p>
          <a:p>
            <a:pPr indent="0" lvl="0" marL="0" rtl="0" algn="l">
              <a:spcBef>
                <a:spcPts val="0"/>
              </a:spcBef>
              <a:spcAft>
                <a:spcPts val="0"/>
              </a:spcAft>
              <a:buNone/>
            </a:pPr>
            <a:r>
              <a:rPr lang="ru"/>
              <a:t>    ('Alice', 25, 'alice@example.com’),</a:t>
            </a:r>
            <a:endParaRPr/>
          </a:p>
          <a:p>
            <a:pPr indent="0" lvl="0" marL="0" rtl="0" algn="l">
              <a:spcBef>
                <a:spcPts val="0"/>
              </a:spcBef>
              <a:spcAft>
                <a:spcPts val="0"/>
              </a:spcAft>
              <a:buNone/>
            </a:pPr>
            <a:r>
              <a:rPr lang="ru"/>
              <a:t>    ('Bob', 30, 'bob@example.com’),</a:t>
            </a:r>
            <a:endParaRPr/>
          </a:p>
          <a:p>
            <a:pPr indent="0" lvl="0" marL="0" rtl="0" algn="l">
              <a:spcBef>
                <a:spcPts val="0"/>
              </a:spcBef>
              <a:spcAft>
                <a:spcPts val="0"/>
              </a:spcAft>
              <a:buNone/>
            </a:pPr>
            <a:r>
              <a:rPr lang="ru"/>
              <a:t>    ('Charlie', DEFAULT, 'charlie@example.com’);</a:t>
            </a:r>
            <a:endParaRPr/>
          </a:p>
          <a:p>
            <a:pPr indent="0" lvl="0" marL="0" rtl="0" algn="l">
              <a:spcBef>
                <a:spcPts val="0"/>
              </a:spcBef>
              <a:spcAft>
                <a:spcPts val="0"/>
              </a:spcAft>
              <a:buNone/>
            </a:pPr>
            <a:r>
              <a:rPr lang="ru"/>
              <a:t>5) INSERT INTO example_table (age, name) VALUES (12+7+2, 'Pete');</a:t>
            </a:r>
            <a:endParaRPr/>
          </a:p>
          <a:p>
            <a:pPr indent="0" lvl="0" marL="0" rtl="0" algn="l">
              <a:spcBef>
                <a:spcPts val="0"/>
              </a:spcBef>
              <a:spcAft>
                <a:spcPts val="0"/>
              </a:spcAft>
              <a:buNone/>
            </a:pPr>
            <a:r>
              <a:t/>
            </a:r>
            <a:endParaRPr/>
          </a:p>
        </p:txBody>
      </p:sp>
      <p:pic>
        <p:nvPicPr>
          <p:cNvPr id="273" name="Google Shape;273;g2ba59a84a03_0_25"/>
          <p:cNvPicPr preferRelativeResize="0"/>
          <p:nvPr/>
        </p:nvPicPr>
        <p:blipFill>
          <a:blip r:embed="rId3">
            <a:alphaModFix/>
          </a:blip>
          <a:stretch>
            <a:fillRect/>
          </a:stretch>
        </p:blipFill>
        <p:spPr>
          <a:xfrm>
            <a:off x="5184025" y="2029875"/>
            <a:ext cx="3916950" cy="1781500"/>
          </a:xfrm>
          <a:prstGeom prst="rect">
            <a:avLst/>
          </a:prstGeom>
          <a:noFill/>
          <a:ln>
            <a:noFill/>
          </a:ln>
        </p:spPr>
      </p:pic>
      <p:sp>
        <p:nvSpPr>
          <p:cNvPr id="274" name="Google Shape;274;g2ba59a84a03_0_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ba59a84a03_0_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INSERT: examples</a:t>
            </a:r>
            <a:endParaRPr/>
          </a:p>
        </p:txBody>
      </p:sp>
      <p:sp>
        <p:nvSpPr>
          <p:cNvPr id="280" name="Google Shape;280;g2ba59a84a03_0_33"/>
          <p:cNvSpPr txBox="1"/>
          <p:nvPr>
            <p:ph idx="1" type="body"/>
          </p:nvPr>
        </p:nvSpPr>
        <p:spPr>
          <a:xfrm>
            <a:off x="387900" y="1489825"/>
            <a:ext cx="4410300" cy="3078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ru"/>
              <a:t>1) INSERT INTO example_table DEFAULT VALUES</a:t>
            </a:r>
            <a:endParaRPr/>
          </a:p>
          <a:p>
            <a:pPr indent="0" lvl="0" marL="0" rtl="0" algn="l">
              <a:spcBef>
                <a:spcPts val="0"/>
              </a:spcBef>
              <a:spcAft>
                <a:spcPts val="0"/>
              </a:spcAft>
              <a:buNone/>
            </a:pPr>
            <a:r>
              <a:rPr lang="ru"/>
              <a:t>RETURNING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2) INSERT INTO example_table (age) VALUES (DEFAULT), (DEFAULT), (DEFAULT)</a:t>
            </a:r>
            <a:endParaRPr/>
          </a:p>
          <a:p>
            <a:pPr indent="0" lvl="0" marL="0" rtl="0" algn="l">
              <a:spcBef>
                <a:spcPts val="0"/>
              </a:spcBef>
              <a:spcAft>
                <a:spcPts val="0"/>
              </a:spcAft>
              <a:buNone/>
            </a:pPr>
            <a:r>
              <a:rPr lang="ru"/>
              <a:t>RETURNING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1" name="Google Shape;281;g2ba59a84a03_0_33"/>
          <p:cNvPicPr preferRelativeResize="0"/>
          <p:nvPr/>
        </p:nvPicPr>
        <p:blipFill>
          <a:blip r:embed="rId3">
            <a:alphaModFix/>
          </a:blip>
          <a:stretch>
            <a:fillRect/>
          </a:stretch>
        </p:blipFill>
        <p:spPr>
          <a:xfrm>
            <a:off x="4695975" y="1937300"/>
            <a:ext cx="4271450" cy="488900"/>
          </a:xfrm>
          <a:prstGeom prst="rect">
            <a:avLst/>
          </a:prstGeom>
          <a:noFill/>
          <a:ln>
            <a:noFill/>
          </a:ln>
        </p:spPr>
      </p:pic>
      <p:pic>
        <p:nvPicPr>
          <p:cNvPr id="282" name="Google Shape;282;g2ba59a84a03_0_33"/>
          <p:cNvPicPr preferRelativeResize="0"/>
          <p:nvPr/>
        </p:nvPicPr>
        <p:blipFill>
          <a:blip r:embed="rId4">
            <a:alphaModFix/>
          </a:blip>
          <a:stretch>
            <a:fillRect/>
          </a:stretch>
        </p:blipFill>
        <p:spPr>
          <a:xfrm>
            <a:off x="2770975" y="3515975"/>
            <a:ext cx="5027725" cy="1150925"/>
          </a:xfrm>
          <a:prstGeom prst="rect">
            <a:avLst/>
          </a:prstGeom>
          <a:noFill/>
          <a:ln>
            <a:noFill/>
          </a:ln>
        </p:spPr>
      </p:pic>
      <p:sp>
        <p:nvSpPr>
          <p:cNvPr id="283" name="Google Shape;283;g2ba59a84a03_0_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SQL Statements</a:t>
            </a:r>
            <a:endParaRPr/>
          </a:p>
        </p:txBody>
      </p:sp>
      <p:pic>
        <p:nvPicPr>
          <p:cNvPr id="77" name="Google Shape;77;p8"/>
          <p:cNvPicPr preferRelativeResize="0"/>
          <p:nvPr/>
        </p:nvPicPr>
        <p:blipFill rotWithShape="1">
          <a:blip r:embed="rId3">
            <a:alphaModFix/>
          </a:blip>
          <a:srcRect b="0" l="0" r="0" t="0"/>
          <a:stretch/>
        </p:blipFill>
        <p:spPr>
          <a:xfrm>
            <a:off x="1188237" y="1409452"/>
            <a:ext cx="6911924" cy="3292425"/>
          </a:xfrm>
          <a:prstGeom prst="rect">
            <a:avLst/>
          </a:prstGeom>
          <a:noFill/>
          <a:ln>
            <a:noFill/>
          </a:ln>
        </p:spPr>
      </p:pic>
      <p:sp>
        <p:nvSpPr>
          <p:cNvPr id="78" name="Google Shape;7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ba59a84a03_0_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INSERT + SELECT</a:t>
            </a:r>
            <a:endParaRPr/>
          </a:p>
        </p:txBody>
      </p:sp>
      <p:sp>
        <p:nvSpPr>
          <p:cNvPr id="289" name="Google Shape;289;g2ba59a84a03_0_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INSERT INTO products (product_no, name, price)</a:t>
            </a:r>
            <a:endParaRPr/>
          </a:p>
          <a:p>
            <a:pPr indent="0" lvl="0" marL="0" rtl="0" algn="l">
              <a:spcBef>
                <a:spcPts val="0"/>
              </a:spcBef>
              <a:spcAft>
                <a:spcPts val="0"/>
              </a:spcAft>
              <a:buNone/>
            </a:pPr>
            <a:r>
              <a:rPr lang="ru"/>
              <a:t>	SELECT product_no, name, price FROM new_products</a:t>
            </a:r>
            <a:endParaRPr/>
          </a:p>
          <a:p>
            <a:pPr indent="0" lvl="0" marL="0" rtl="0" algn="l">
              <a:spcBef>
                <a:spcPts val="0"/>
              </a:spcBef>
              <a:spcAft>
                <a:spcPts val="0"/>
              </a:spcAft>
              <a:buNone/>
            </a:pPr>
            <a:r>
              <a:rPr lang="ru"/>
              <a:t>		WHERE release_date = 'today’;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0" name="Google Shape;290;g2ba59a84a03_0_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ba59a84a03_0_4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INSERT for table copying</a:t>
            </a:r>
            <a:endParaRPr/>
          </a:p>
        </p:txBody>
      </p:sp>
      <p:sp>
        <p:nvSpPr>
          <p:cNvPr id="296" name="Google Shape;296;g2ba59a84a03_0_47"/>
          <p:cNvSpPr txBox="1"/>
          <p:nvPr>
            <p:ph idx="1" type="body"/>
          </p:nvPr>
        </p:nvSpPr>
        <p:spPr>
          <a:xfrm>
            <a:off x="387900" y="1489825"/>
            <a:ext cx="41049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CREATE TABLE example_table_2 (</a:t>
            </a:r>
            <a:endParaRPr/>
          </a:p>
          <a:p>
            <a:pPr indent="0" lvl="0" marL="0" rtl="0" algn="l">
              <a:spcBef>
                <a:spcPts val="0"/>
              </a:spcBef>
              <a:spcAft>
                <a:spcPts val="0"/>
              </a:spcAft>
              <a:buNone/>
            </a:pPr>
            <a:r>
              <a:rPr lang="ru"/>
              <a:t>    id SERIAL PRIMARY KEY,</a:t>
            </a:r>
            <a:endParaRPr/>
          </a:p>
          <a:p>
            <a:pPr indent="0" lvl="0" marL="0" rtl="0" algn="l">
              <a:spcBef>
                <a:spcPts val="0"/>
              </a:spcBef>
              <a:spcAft>
                <a:spcPts val="0"/>
              </a:spcAft>
              <a:buNone/>
            </a:pPr>
            <a:r>
              <a:rPr lang="ru"/>
              <a:t>    name TEXT DEFAULT 'Unknown',</a:t>
            </a:r>
            <a:endParaRPr/>
          </a:p>
          <a:p>
            <a:pPr indent="0" lvl="0" marL="0" rtl="0" algn="l">
              <a:spcBef>
                <a:spcPts val="0"/>
              </a:spcBef>
              <a:spcAft>
                <a:spcPts val="0"/>
              </a:spcAft>
              <a:buNone/>
            </a:pPr>
            <a:r>
              <a:rPr lang="ru"/>
              <a:t>    age INTEGER DEFAULT 18,</a:t>
            </a:r>
            <a:endParaRPr/>
          </a:p>
          <a:p>
            <a:pPr indent="0" lvl="0" marL="0" rtl="0" algn="l">
              <a:spcBef>
                <a:spcPts val="0"/>
              </a:spcBef>
              <a:spcAft>
                <a:spcPts val="0"/>
              </a:spcAft>
              <a:buNone/>
            </a:pPr>
            <a:r>
              <a:rPr lang="ru"/>
              <a:t>    email TEXT DEFAULT 'example@example.com'</a:t>
            </a:r>
            <a:endParaRPr/>
          </a:p>
          <a:p>
            <a:pPr indent="0" lvl="0" marL="0" rtl="0" algn="l">
              <a:spcBef>
                <a:spcPts val="0"/>
              </a:spcBef>
              <a:spcAft>
                <a:spcPts val="0"/>
              </a:spcAft>
              <a:buNone/>
            </a:pPr>
            <a:r>
              <a:rPr lang="ru"/>
              <a:t>);</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INSERT INTO example_table_2 SELECT * FROM example_table;</a:t>
            </a:r>
            <a:endParaRPr/>
          </a:p>
          <a:p>
            <a:pPr indent="0" lvl="0" marL="0" rtl="0" algn="l">
              <a:spcBef>
                <a:spcPts val="0"/>
              </a:spcBef>
              <a:spcAft>
                <a:spcPts val="0"/>
              </a:spcAft>
              <a:buNone/>
            </a:pPr>
            <a:r>
              <a:t/>
            </a:r>
            <a:endParaRPr/>
          </a:p>
        </p:txBody>
      </p:sp>
      <p:pic>
        <p:nvPicPr>
          <p:cNvPr id="297" name="Google Shape;297;g2ba59a84a03_0_47"/>
          <p:cNvPicPr preferRelativeResize="0"/>
          <p:nvPr/>
        </p:nvPicPr>
        <p:blipFill>
          <a:blip r:embed="rId3">
            <a:alphaModFix/>
          </a:blip>
          <a:stretch>
            <a:fillRect/>
          </a:stretch>
        </p:blipFill>
        <p:spPr>
          <a:xfrm>
            <a:off x="4438600" y="1532513"/>
            <a:ext cx="4397550" cy="2993525"/>
          </a:xfrm>
          <a:prstGeom prst="rect">
            <a:avLst/>
          </a:prstGeom>
          <a:noFill/>
          <a:ln>
            <a:noFill/>
          </a:ln>
        </p:spPr>
      </p:pic>
      <p:sp>
        <p:nvSpPr>
          <p:cNvPr id="298" name="Google Shape;298;g2ba59a84a03_0_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304" name="Google Shape;304;p2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05" name="Google Shape;305;p21"/>
          <p:cNvPicPr preferRelativeResize="0"/>
          <p:nvPr/>
        </p:nvPicPr>
        <p:blipFill rotWithShape="1">
          <a:blip r:embed="rId3">
            <a:alphaModFix/>
          </a:blip>
          <a:srcRect b="0" l="0" r="0" t="0"/>
          <a:stretch/>
        </p:blipFill>
        <p:spPr>
          <a:xfrm>
            <a:off x="0" y="564392"/>
            <a:ext cx="9144001" cy="4014717"/>
          </a:xfrm>
          <a:prstGeom prst="rect">
            <a:avLst/>
          </a:prstGeom>
          <a:noFill/>
          <a:ln>
            <a:noFill/>
          </a:ln>
        </p:spPr>
      </p:pic>
      <p:sp>
        <p:nvSpPr>
          <p:cNvPr id="306" name="Google Shape;30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Update</a:t>
            </a:r>
            <a:endParaRPr/>
          </a:p>
        </p:txBody>
      </p:sp>
      <p:pic>
        <p:nvPicPr>
          <p:cNvPr id="312" name="Google Shape;312;p22"/>
          <p:cNvPicPr preferRelativeResize="0"/>
          <p:nvPr/>
        </p:nvPicPr>
        <p:blipFill rotWithShape="1">
          <a:blip r:embed="rId3">
            <a:alphaModFix/>
          </a:blip>
          <a:srcRect b="0" l="0" r="0" t="0"/>
          <a:stretch/>
        </p:blipFill>
        <p:spPr>
          <a:xfrm>
            <a:off x="1635200" y="1303500"/>
            <a:ext cx="6744226" cy="1311550"/>
          </a:xfrm>
          <a:prstGeom prst="rect">
            <a:avLst/>
          </a:prstGeom>
          <a:noFill/>
          <a:ln>
            <a:noFill/>
          </a:ln>
        </p:spPr>
      </p:pic>
      <p:pic>
        <p:nvPicPr>
          <p:cNvPr id="313" name="Google Shape;313;p22"/>
          <p:cNvPicPr preferRelativeResize="0"/>
          <p:nvPr/>
        </p:nvPicPr>
        <p:blipFill rotWithShape="1">
          <a:blip r:embed="rId4">
            <a:alphaModFix/>
          </a:blip>
          <a:srcRect b="0" l="0" r="15922" t="0"/>
          <a:stretch/>
        </p:blipFill>
        <p:spPr>
          <a:xfrm>
            <a:off x="964400" y="2906500"/>
            <a:ext cx="7687675" cy="1771200"/>
          </a:xfrm>
          <a:prstGeom prst="rect">
            <a:avLst/>
          </a:prstGeom>
          <a:noFill/>
          <a:ln>
            <a:noFill/>
          </a:ln>
        </p:spPr>
      </p:pic>
      <p:sp>
        <p:nvSpPr>
          <p:cNvPr id="314" name="Google Shape;31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ba6d6501fe_0_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UPDATE: syntax</a:t>
            </a:r>
            <a:endParaRPr/>
          </a:p>
        </p:txBody>
      </p:sp>
      <p:sp>
        <p:nvSpPr>
          <p:cNvPr id="320" name="Google Shape;320;g2ba6d6501fe_0_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UPDATE table_name [ * ]</a:t>
            </a:r>
            <a:endParaRPr/>
          </a:p>
          <a:p>
            <a:pPr indent="0" lvl="0" marL="0" rtl="0" algn="l">
              <a:spcBef>
                <a:spcPts val="0"/>
              </a:spcBef>
              <a:spcAft>
                <a:spcPts val="0"/>
              </a:spcAft>
              <a:buNone/>
            </a:pPr>
            <a:r>
              <a:rPr lang="ru"/>
              <a:t>SET { column_name = { expression | DEFAULT } |</a:t>
            </a:r>
            <a:endParaRPr/>
          </a:p>
          <a:p>
            <a:pPr indent="0" lvl="0" marL="0" rtl="0" algn="l">
              <a:spcBef>
                <a:spcPts val="0"/>
              </a:spcBef>
              <a:spcAft>
                <a:spcPts val="0"/>
              </a:spcAft>
              <a:buNone/>
            </a:pPr>
            <a:r>
              <a:rPr lang="ru"/>
              <a:t>           ( column_name [, ...] ) = ( nested_SELECT )</a:t>
            </a:r>
            <a:endParaRPr/>
          </a:p>
          <a:p>
            <a:pPr indent="0" lvl="0" marL="0" rtl="0" algn="l">
              <a:spcBef>
                <a:spcPts val="0"/>
              </a:spcBef>
              <a:spcAft>
                <a:spcPts val="0"/>
              </a:spcAft>
              <a:buNone/>
            </a:pPr>
            <a:r>
              <a:rPr lang="ru"/>
              <a:t>         } [, ...]</a:t>
            </a:r>
            <a:endParaRPr/>
          </a:p>
          <a:p>
            <a:pPr indent="0" lvl="0" marL="0" rtl="0" algn="l">
              <a:spcBef>
                <a:spcPts val="0"/>
              </a:spcBef>
              <a:spcAft>
                <a:spcPts val="0"/>
              </a:spcAft>
              <a:buNone/>
            </a:pPr>
            <a:r>
              <a:rPr lang="ru"/>
              <a:t>     [ FROM element_FROM [, ...] ]</a:t>
            </a:r>
            <a:endParaRPr/>
          </a:p>
          <a:p>
            <a:pPr indent="0" lvl="0" marL="0" rtl="0" algn="l">
              <a:spcBef>
                <a:spcPts val="0"/>
              </a:spcBef>
              <a:spcAft>
                <a:spcPts val="0"/>
              </a:spcAft>
              <a:buNone/>
            </a:pPr>
            <a:r>
              <a:rPr lang="ru"/>
              <a:t>     [WHERE condition]</a:t>
            </a:r>
            <a:endParaRPr/>
          </a:p>
          <a:p>
            <a:pPr indent="0" lvl="0" marL="0" rtl="0" algn="l">
              <a:spcBef>
                <a:spcPts val="0"/>
              </a:spcBef>
              <a:spcAft>
                <a:spcPts val="0"/>
              </a:spcAft>
              <a:buNone/>
            </a:pPr>
            <a:r>
              <a:rPr lang="ru"/>
              <a:t>     [ RETURNING * | result_expression [ [ AS ] result_name ] [, ...] ]</a:t>
            </a:r>
            <a:endParaRPr/>
          </a:p>
          <a:p>
            <a:pPr indent="0" lvl="0" marL="0" rtl="0" algn="l">
              <a:spcBef>
                <a:spcPts val="0"/>
              </a:spcBef>
              <a:spcAft>
                <a:spcPts val="0"/>
              </a:spcAft>
              <a:buNone/>
            </a:pPr>
            <a:r>
              <a:t/>
            </a:r>
            <a:endParaRPr/>
          </a:p>
        </p:txBody>
      </p:sp>
      <p:sp>
        <p:nvSpPr>
          <p:cNvPr id="321" name="Google Shape;321;g2ba6d6501fe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ba6d6501fe_0_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UPDATE: syntax</a:t>
            </a:r>
            <a:endParaRPr/>
          </a:p>
        </p:txBody>
      </p:sp>
      <p:sp>
        <p:nvSpPr>
          <p:cNvPr id="327" name="Google Shape;327;g2ba6d6501fe_0_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62500" lnSpcReduction="20000"/>
          </a:bodyPr>
          <a:lstStyle/>
          <a:p>
            <a:pPr indent="-336928" lvl="0" marL="457200" rtl="0" algn="l">
              <a:spcBef>
                <a:spcPts val="0"/>
              </a:spcBef>
              <a:spcAft>
                <a:spcPts val="0"/>
              </a:spcAft>
              <a:buSzPct val="100000"/>
              <a:buChar char="●"/>
            </a:pPr>
            <a:r>
              <a:rPr lang="ru" sz="2729"/>
              <a:t>nested_SELECT is a subSELECT query that returns as many output columns as are listed in the parenthetical list of columns that precede it. This subquery should return a maximum of one row. If it produces a single row, the column values in it are assigned to the target columns; if it does not return a row, the target columns are assigned NULL. This subquery can access the previous values of the currently modified row in the table</a:t>
            </a:r>
            <a:endParaRPr sz="2729"/>
          </a:p>
          <a:p>
            <a:pPr indent="-336928" lvl="0" marL="457200" rtl="0" algn="l">
              <a:spcBef>
                <a:spcPts val="0"/>
              </a:spcBef>
              <a:spcAft>
                <a:spcPts val="0"/>
              </a:spcAft>
              <a:buSzPct val="100000"/>
              <a:buChar char="●"/>
            </a:pPr>
            <a:r>
              <a:rPr lang="ru" sz="2729"/>
              <a:t>element_FROM is a table expression that allows access to columns of other tables in the WHERE clause and new data expressions. It uses the same syntax as the FROM clause of the SELECT statement</a:t>
            </a:r>
            <a:endParaRPr sz="2729"/>
          </a:p>
          <a:p>
            <a:pPr indent="-336928" lvl="0" marL="457200" rtl="0" algn="l">
              <a:spcBef>
                <a:spcPts val="0"/>
              </a:spcBef>
              <a:spcAft>
                <a:spcPts val="0"/>
              </a:spcAft>
              <a:buSzPct val="100000"/>
              <a:buChar char="●"/>
            </a:pPr>
            <a:r>
              <a:rPr lang="ru" sz="2729"/>
              <a:t>condition - an expression that returns a boolean value. Only those stocks for which this expression returns true will be changed.</a:t>
            </a:r>
            <a:endParaRPr sz="2729"/>
          </a:p>
          <a:p>
            <a:pPr indent="0" lvl="0" marL="0" rtl="0" algn="l">
              <a:spcBef>
                <a:spcPts val="0"/>
              </a:spcBef>
              <a:spcAft>
                <a:spcPts val="0"/>
              </a:spcAft>
              <a:buNone/>
            </a:pPr>
            <a:r>
              <a:t/>
            </a:r>
            <a:endParaRPr/>
          </a:p>
        </p:txBody>
      </p:sp>
      <p:sp>
        <p:nvSpPr>
          <p:cNvPr id="328" name="Google Shape;328;g2ba6d6501fe_0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ba6d6501fe_0_1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UPDATE: examples</a:t>
            </a:r>
            <a:endParaRPr/>
          </a:p>
        </p:txBody>
      </p:sp>
      <p:sp>
        <p:nvSpPr>
          <p:cNvPr id="334" name="Google Shape;334;g2ba6d6501fe_0_12"/>
          <p:cNvSpPr txBox="1"/>
          <p:nvPr>
            <p:ph idx="1" type="body"/>
          </p:nvPr>
        </p:nvSpPr>
        <p:spPr>
          <a:xfrm>
            <a:off x="387900" y="1489825"/>
            <a:ext cx="25761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UPDATE example_table</a:t>
            </a:r>
            <a:endParaRPr/>
          </a:p>
          <a:p>
            <a:pPr indent="0" lvl="0" marL="0" rtl="0" algn="l">
              <a:spcBef>
                <a:spcPts val="0"/>
              </a:spcBef>
              <a:spcAft>
                <a:spcPts val="0"/>
              </a:spcAft>
              <a:buNone/>
            </a:pPr>
            <a:r>
              <a:rPr lang="ru"/>
              <a:t>    SET age = 25</a:t>
            </a:r>
            <a:endParaRPr/>
          </a:p>
          <a:p>
            <a:pPr indent="0" lvl="0" marL="0" rtl="0" algn="l">
              <a:spcBef>
                <a:spcPts val="0"/>
              </a:spcBef>
              <a:spcAft>
                <a:spcPts val="0"/>
              </a:spcAft>
              <a:buNone/>
            </a:pPr>
            <a:r>
              <a:rPr lang="ru"/>
              <a:t>    WHERE id = 1;</a:t>
            </a:r>
            <a:endParaRPr/>
          </a:p>
          <a:p>
            <a:pPr indent="0" lvl="0" marL="0" rtl="0" algn="l">
              <a:spcBef>
                <a:spcPts val="0"/>
              </a:spcBef>
              <a:spcAft>
                <a:spcPts val="0"/>
              </a:spcAft>
              <a:buNone/>
            </a:pPr>
            <a:r>
              <a:t/>
            </a:r>
            <a:endParaRPr/>
          </a:p>
        </p:txBody>
      </p:sp>
      <p:pic>
        <p:nvPicPr>
          <p:cNvPr id="335" name="Google Shape;335;g2ba6d6501fe_0_12"/>
          <p:cNvPicPr preferRelativeResize="0"/>
          <p:nvPr/>
        </p:nvPicPr>
        <p:blipFill>
          <a:blip r:embed="rId3">
            <a:alphaModFix/>
          </a:blip>
          <a:stretch>
            <a:fillRect/>
          </a:stretch>
        </p:blipFill>
        <p:spPr>
          <a:xfrm>
            <a:off x="5220075" y="327300"/>
            <a:ext cx="3162300" cy="2152650"/>
          </a:xfrm>
          <a:prstGeom prst="rect">
            <a:avLst/>
          </a:prstGeom>
          <a:noFill/>
          <a:ln>
            <a:noFill/>
          </a:ln>
        </p:spPr>
      </p:pic>
      <p:pic>
        <p:nvPicPr>
          <p:cNvPr id="336" name="Google Shape;336;g2ba6d6501fe_0_12"/>
          <p:cNvPicPr preferRelativeResize="0"/>
          <p:nvPr/>
        </p:nvPicPr>
        <p:blipFill>
          <a:blip r:embed="rId4">
            <a:alphaModFix/>
          </a:blip>
          <a:stretch>
            <a:fillRect/>
          </a:stretch>
        </p:blipFill>
        <p:spPr>
          <a:xfrm>
            <a:off x="3358700" y="2654375"/>
            <a:ext cx="3162300" cy="2152650"/>
          </a:xfrm>
          <a:prstGeom prst="rect">
            <a:avLst/>
          </a:prstGeom>
          <a:noFill/>
          <a:ln>
            <a:noFill/>
          </a:ln>
        </p:spPr>
      </p:pic>
      <p:sp>
        <p:nvSpPr>
          <p:cNvPr id="337" name="Google Shape;337;g2ba6d6501fe_0_12"/>
          <p:cNvSpPr/>
          <p:nvPr/>
        </p:nvSpPr>
        <p:spPr>
          <a:xfrm rot="10800000">
            <a:off x="7017100" y="2832775"/>
            <a:ext cx="792900" cy="662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8" name="Google Shape;338;g2ba6d6501fe_0_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ba6d6501fe_0_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UPDATE: examples</a:t>
            </a:r>
            <a:endParaRPr/>
          </a:p>
        </p:txBody>
      </p:sp>
      <p:sp>
        <p:nvSpPr>
          <p:cNvPr id="344" name="Google Shape;344;g2ba6d6501fe_0_26"/>
          <p:cNvSpPr txBox="1"/>
          <p:nvPr>
            <p:ph idx="1" type="body"/>
          </p:nvPr>
        </p:nvSpPr>
        <p:spPr>
          <a:xfrm>
            <a:off x="387900" y="1489825"/>
            <a:ext cx="32478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UPDATE example_table</a:t>
            </a:r>
            <a:endParaRPr/>
          </a:p>
          <a:p>
            <a:pPr indent="0" lvl="0" marL="0" rtl="0" algn="l">
              <a:spcBef>
                <a:spcPts val="0"/>
              </a:spcBef>
              <a:spcAft>
                <a:spcPts val="0"/>
              </a:spcAft>
              <a:buNone/>
            </a:pPr>
            <a:r>
              <a:rPr lang="ru"/>
              <a:t>    SET (age, name, email) = (20, ‘Will’, ‘will@mail.com’)</a:t>
            </a:r>
            <a:endParaRPr/>
          </a:p>
          <a:p>
            <a:pPr indent="0" lvl="0" marL="0" rtl="0" algn="l">
              <a:spcBef>
                <a:spcPts val="0"/>
              </a:spcBef>
              <a:spcAft>
                <a:spcPts val="0"/>
              </a:spcAft>
              <a:buNone/>
            </a:pPr>
            <a:r>
              <a:rPr lang="ru"/>
              <a:t>    WHERE id = 8;</a:t>
            </a:r>
            <a:endParaRPr/>
          </a:p>
          <a:p>
            <a:pPr indent="0" lvl="0" marL="0" rtl="0" algn="l">
              <a:spcBef>
                <a:spcPts val="0"/>
              </a:spcBef>
              <a:spcAft>
                <a:spcPts val="0"/>
              </a:spcAft>
              <a:buNone/>
            </a:pPr>
            <a:r>
              <a:t/>
            </a:r>
            <a:endParaRPr/>
          </a:p>
        </p:txBody>
      </p:sp>
      <p:pic>
        <p:nvPicPr>
          <p:cNvPr id="345" name="Google Shape;345;g2ba6d6501fe_0_26"/>
          <p:cNvPicPr preferRelativeResize="0"/>
          <p:nvPr/>
        </p:nvPicPr>
        <p:blipFill>
          <a:blip r:embed="rId3">
            <a:alphaModFix/>
          </a:blip>
          <a:stretch>
            <a:fillRect/>
          </a:stretch>
        </p:blipFill>
        <p:spPr>
          <a:xfrm>
            <a:off x="5131775" y="162100"/>
            <a:ext cx="3162300" cy="2152650"/>
          </a:xfrm>
          <a:prstGeom prst="rect">
            <a:avLst/>
          </a:prstGeom>
          <a:noFill/>
          <a:ln>
            <a:noFill/>
          </a:ln>
        </p:spPr>
      </p:pic>
      <p:pic>
        <p:nvPicPr>
          <p:cNvPr id="346" name="Google Shape;346;g2ba6d6501fe_0_26"/>
          <p:cNvPicPr preferRelativeResize="0"/>
          <p:nvPr/>
        </p:nvPicPr>
        <p:blipFill>
          <a:blip r:embed="rId4">
            <a:alphaModFix/>
          </a:blip>
          <a:stretch>
            <a:fillRect/>
          </a:stretch>
        </p:blipFill>
        <p:spPr>
          <a:xfrm>
            <a:off x="4107525" y="2687425"/>
            <a:ext cx="3162300" cy="2152650"/>
          </a:xfrm>
          <a:prstGeom prst="rect">
            <a:avLst/>
          </a:prstGeom>
          <a:noFill/>
          <a:ln>
            <a:noFill/>
          </a:ln>
        </p:spPr>
      </p:pic>
      <p:sp>
        <p:nvSpPr>
          <p:cNvPr id="347" name="Google Shape;347;g2ba6d6501fe_0_26"/>
          <p:cNvSpPr/>
          <p:nvPr/>
        </p:nvSpPr>
        <p:spPr>
          <a:xfrm rot="10800000">
            <a:off x="7741650" y="2634525"/>
            <a:ext cx="792900" cy="662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8" name="Google Shape;348;g2ba6d6501fe_0_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ba6d6501fe_0_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UPDATE: examples</a:t>
            </a:r>
            <a:endParaRPr/>
          </a:p>
        </p:txBody>
      </p:sp>
      <p:sp>
        <p:nvSpPr>
          <p:cNvPr id="354" name="Google Shape;354;g2ba6d6501fe_0_21"/>
          <p:cNvSpPr txBox="1"/>
          <p:nvPr>
            <p:ph idx="1" type="body"/>
          </p:nvPr>
        </p:nvSpPr>
        <p:spPr>
          <a:xfrm>
            <a:off x="387900" y="1489825"/>
            <a:ext cx="36114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UPDATE example_table</a:t>
            </a:r>
            <a:endParaRPr/>
          </a:p>
          <a:p>
            <a:pPr indent="0" lvl="0" marL="0" rtl="0" algn="l">
              <a:spcBef>
                <a:spcPts val="0"/>
              </a:spcBef>
              <a:spcAft>
                <a:spcPts val="0"/>
              </a:spcAft>
              <a:buNone/>
            </a:pPr>
            <a:r>
              <a:rPr lang="ru"/>
              <a:t>    SET (age, name, email) = (</a:t>
            </a:r>
            <a:endParaRPr/>
          </a:p>
          <a:p>
            <a:pPr indent="0" lvl="0" marL="0" rtl="0" algn="l">
              <a:spcBef>
                <a:spcPts val="0"/>
              </a:spcBef>
              <a:spcAft>
                <a:spcPts val="0"/>
              </a:spcAft>
              <a:buNone/>
            </a:pPr>
            <a:r>
              <a:rPr lang="ru"/>
              <a:t>	SELECT age+3, name, email</a:t>
            </a:r>
            <a:endParaRPr/>
          </a:p>
          <a:p>
            <a:pPr indent="0" lvl="0" marL="0" rtl="0" algn="l">
              <a:spcBef>
                <a:spcPts val="0"/>
              </a:spcBef>
              <a:spcAft>
                <a:spcPts val="0"/>
              </a:spcAft>
              <a:buNone/>
            </a:pPr>
            <a:r>
              <a:rPr lang="ru"/>
              <a:t>	    FROM example_table</a:t>
            </a:r>
            <a:endParaRPr/>
          </a:p>
          <a:p>
            <a:pPr indent="0" lvl="0" marL="0" rtl="0" algn="l">
              <a:spcBef>
                <a:spcPts val="0"/>
              </a:spcBef>
              <a:spcAft>
                <a:spcPts val="0"/>
              </a:spcAft>
              <a:buNone/>
            </a:pPr>
            <a:r>
              <a:rPr lang="ru"/>
              <a:t>	    WHERE id = 4</a:t>
            </a:r>
            <a:endParaRPr/>
          </a:p>
          <a:p>
            <a:pPr indent="0" lvl="0" marL="0" rtl="0" algn="l">
              <a:spcBef>
                <a:spcPts val="0"/>
              </a:spcBef>
              <a:spcAft>
                <a:spcPts val="0"/>
              </a:spcAft>
              <a:buNone/>
            </a:pPr>
            <a:r>
              <a:rPr lang="ru"/>
              <a:t>	)</a:t>
            </a:r>
            <a:endParaRPr/>
          </a:p>
          <a:p>
            <a:pPr indent="0" lvl="0" marL="0" rtl="0" algn="l">
              <a:spcBef>
                <a:spcPts val="0"/>
              </a:spcBef>
              <a:spcAft>
                <a:spcPts val="0"/>
              </a:spcAft>
              <a:buNone/>
            </a:pPr>
            <a:r>
              <a:rPr lang="ru"/>
              <a:t>    WHERE id = 11;</a:t>
            </a:r>
            <a:endParaRPr/>
          </a:p>
          <a:p>
            <a:pPr indent="0" lvl="0" marL="0" rtl="0" algn="l">
              <a:spcBef>
                <a:spcPts val="0"/>
              </a:spcBef>
              <a:spcAft>
                <a:spcPts val="0"/>
              </a:spcAft>
              <a:buNone/>
            </a:pPr>
            <a:r>
              <a:t/>
            </a:r>
            <a:endParaRPr/>
          </a:p>
        </p:txBody>
      </p:sp>
      <p:pic>
        <p:nvPicPr>
          <p:cNvPr id="355" name="Google Shape;355;g2ba6d6501fe_0_21"/>
          <p:cNvPicPr preferRelativeResize="0"/>
          <p:nvPr/>
        </p:nvPicPr>
        <p:blipFill>
          <a:blip r:embed="rId3">
            <a:alphaModFix/>
          </a:blip>
          <a:stretch>
            <a:fillRect/>
          </a:stretch>
        </p:blipFill>
        <p:spPr>
          <a:xfrm>
            <a:off x="5264100" y="336850"/>
            <a:ext cx="3162300" cy="2152650"/>
          </a:xfrm>
          <a:prstGeom prst="rect">
            <a:avLst/>
          </a:prstGeom>
          <a:noFill/>
          <a:ln>
            <a:noFill/>
          </a:ln>
        </p:spPr>
      </p:pic>
      <p:pic>
        <p:nvPicPr>
          <p:cNvPr id="356" name="Google Shape;356;g2ba6d6501fe_0_21"/>
          <p:cNvPicPr preferRelativeResize="0"/>
          <p:nvPr/>
        </p:nvPicPr>
        <p:blipFill>
          <a:blip r:embed="rId4">
            <a:alphaModFix/>
          </a:blip>
          <a:stretch>
            <a:fillRect/>
          </a:stretch>
        </p:blipFill>
        <p:spPr>
          <a:xfrm>
            <a:off x="4118650" y="2785100"/>
            <a:ext cx="3162300" cy="2152650"/>
          </a:xfrm>
          <a:prstGeom prst="rect">
            <a:avLst/>
          </a:prstGeom>
          <a:noFill/>
          <a:ln>
            <a:noFill/>
          </a:ln>
        </p:spPr>
      </p:pic>
      <p:sp>
        <p:nvSpPr>
          <p:cNvPr id="357" name="Google Shape;357;g2ba6d6501fe_0_21"/>
          <p:cNvSpPr/>
          <p:nvPr/>
        </p:nvSpPr>
        <p:spPr>
          <a:xfrm rot="10800000">
            <a:off x="7400300" y="2634525"/>
            <a:ext cx="792900" cy="662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8" name="Google Shape;358;g2ba6d6501fe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ba6d6501fe_0_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UPDATE: Example with FROM... WHERE</a:t>
            </a:r>
            <a:endParaRPr/>
          </a:p>
        </p:txBody>
      </p:sp>
      <p:sp>
        <p:nvSpPr>
          <p:cNvPr id="364" name="Google Shape;364;g2ba6d6501fe_0_3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C</a:t>
            </a:r>
            <a:r>
              <a:rPr lang="ru"/>
              <a:t>hanging the contact name in the account table (this should be the name of the assigned sales manager):</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UPDATE accounts SET</a:t>
            </a:r>
            <a:endParaRPr/>
          </a:p>
          <a:p>
            <a:pPr indent="0" lvl="0" marL="0" rtl="0" algn="l">
              <a:spcBef>
                <a:spcPts val="0"/>
              </a:spcBef>
              <a:spcAft>
                <a:spcPts val="0"/>
              </a:spcAft>
              <a:buNone/>
            </a:pPr>
            <a:r>
              <a:rPr lang="ru"/>
              <a:t>     contact_first_name = first_name,</a:t>
            </a:r>
            <a:endParaRPr/>
          </a:p>
          <a:p>
            <a:pPr indent="0" lvl="0" marL="0" rtl="0" algn="l">
              <a:spcBef>
                <a:spcPts val="0"/>
              </a:spcBef>
              <a:spcAft>
                <a:spcPts val="0"/>
              </a:spcAft>
              <a:buNone/>
            </a:pPr>
            <a:r>
              <a:rPr lang="ru"/>
              <a:t>     contact_last_name = last_name</a:t>
            </a:r>
            <a:endParaRPr/>
          </a:p>
          <a:p>
            <a:pPr indent="0" lvl="0" marL="0" rtl="0" algn="l">
              <a:spcBef>
                <a:spcPts val="0"/>
              </a:spcBef>
              <a:spcAft>
                <a:spcPts val="0"/>
              </a:spcAft>
              <a:buNone/>
            </a:pPr>
            <a:r>
              <a:rPr lang="ru"/>
              <a:t>FROM employees</a:t>
            </a:r>
            <a:endParaRPr/>
          </a:p>
          <a:p>
            <a:pPr indent="0" lvl="0" marL="0" rtl="0" algn="l">
              <a:spcBef>
                <a:spcPts val="0"/>
              </a:spcBef>
              <a:spcAft>
                <a:spcPts val="0"/>
              </a:spcAft>
              <a:buNone/>
            </a:pPr>
            <a:r>
              <a:rPr lang="ru"/>
              <a:t>     WHERE employees.id = accounts.sales_person;</a:t>
            </a:r>
            <a:endParaRPr/>
          </a:p>
          <a:p>
            <a:pPr indent="0" lvl="0" marL="0" rtl="0" algn="l">
              <a:spcBef>
                <a:spcPts val="0"/>
              </a:spcBef>
              <a:spcAft>
                <a:spcPts val="0"/>
              </a:spcAft>
              <a:buNone/>
            </a:pPr>
            <a:r>
              <a:t/>
            </a:r>
            <a:endParaRPr/>
          </a:p>
        </p:txBody>
      </p:sp>
      <p:sp>
        <p:nvSpPr>
          <p:cNvPr id="365" name="Google Shape;365;g2ba6d6501fe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SQL Data Types</a:t>
            </a:r>
            <a:endParaRPr/>
          </a:p>
        </p:txBody>
      </p:sp>
      <p:pic>
        <p:nvPicPr>
          <p:cNvPr id="84" name="Google Shape;84;p9"/>
          <p:cNvPicPr preferRelativeResize="0"/>
          <p:nvPr/>
        </p:nvPicPr>
        <p:blipFill rotWithShape="1">
          <a:blip r:embed="rId3">
            <a:alphaModFix/>
          </a:blip>
          <a:srcRect b="11488" l="4634" r="8232" t="0"/>
          <a:stretch/>
        </p:blipFill>
        <p:spPr>
          <a:xfrm>
            <a:off x="1634713" y="1291650"/>
            <a:ext cx="6071423" cy="3355626"/>
          </a:xfrm>
          <a:prstGeom prst="rect">
            <a:avLst/>
          </a:prstGeom>
          <a:noFill/>
          <a:ln>
            <a:noFill/>
          </a:ln>
        </p:spPr>
      </p:pic>
      <p:sp>
        <p:nvSpPr>
          <p:cNvPr id="85" name="Google Shape;8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371" name="Google Shape;371;p2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72" name="Google Shape;372;p23"/>
          <p:cNvPicPr preferRelativeResize="0"/>
          <p:nvPr/>
        </p:nvPicPr>
        <p:blipFill rotWithShape="1">
          <a:blip r:embed="rId3">
            <a:alphaModFix/>
          </a:blip>
          <a:srcRect b="0" l="0" r="0" t="0"/>
          <a:stretch/>
        </p:blipFill>
        <p:spPr>
          <a:xfrm>
            <a:off x="0" y="305336"/>
            <a:ext cx="9143999" cy="4532827"/>
          </a:xfrm>
          <a:prstGeom prst="rect">
            <a:avLst/>
          </a:prstGeom>
          <a:noFill/>
          <a:ln>
            <a:noFill/>
          </a:ln>
        </p:spPr>
      </p:pic>
      <p:sp>
        <p:nvSpPr>
          <p:cNvPr id="373" name="Google Shape;37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Delete</a:t>
            </a:r>
            <a:endParaRPr/>
          </a:p>
        </p:txBody>
      </p:sp>
      <p:pic>
        <p:nvPicPr>
          <p:cNvPr id="379" name="Google Shape;379;p24"/>
          <p:cNvPicPr preferRelativeResize="0"/>
          <p:nvPr/>
        </p:nvPicPr>
        <p:blipFill rotWithShape="1">
          <a:blip r:embed="rId3">
            <a:alphaModFix/>
          </a:blip>
          <a:srcRect b="-22774" l="-22774" r="0" t="0"/>
          <a:stretch/>
        </p:blipFill>
        <p:spPr>
          <a:xfrm>
            <a:off x="1710825" y="884926"/>
            <a:ext cx="6984200" cy="1832750"/>
          </a:xfrm>
          <a:prstGeom prst="rect">
            <a:avLst/>
          </a:prstGeom>
          <a:noFill/>
          <a:ln>
            <a:noFill/>
          </a:ln>
        </p:spPr>
      </p:pic>
      <p:pic>
        <p:nvPicPr>
          <p:cNvPr id="380" name="Google Shape;380;p24"/>
          <p:cNvPicPr preferRelativeResize="0"/>
          <p:nvPr/>
        </p:nvPicPr>
        <p:blipFill rotWithShape="1">
          <a:blip r:embed="rId4">
            <a:alphaModFix/>
          </a:blip>
          <a:srcRect b="6217" l="754" r="17170" t="6930"/>
          <a:stretch/>
        </p:blipFill>
        <p:spPr>
          <a:xfrm>
            <a:off x="1094300" y="2897225"/>
            <a:ext cx="7505301" cy="1592050"/>
          </a:xfrm>
          <a:prstGeom prst="rect">
            <a:avLst/>
          </a:prstGeom>
          <a:noFill/>
          <a:ln>
            <a:noFill/>
          </a:ln>
        </p:spPr>
      </p:pic>
      <p:sp>
        <p:nvSpPr>
          <p:cNvPr id="381" name="Google Shape;38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ba6d6501fe_0_4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DELETE: example</a:t>
            </a:r>
            <a:endParaRPr/>
          </a:p>
        </p:txBody>
      </p:sp>
      <p:sp>
        <p:nvSpPr>
          <p:cNvPr id="387" name="Google Shape;387;g2ba6d6501fe_0_46"/>
          <p:cNvSpPr txBox="1"/>
          <p:nvPr>
            <p:ph idx="1" type="body"/>
          </p:nvPr>
        </p:nvSpPr>
        <p:spPr>
          <a:xfrm>
            <a:off x="387900" y="1489825"/>
            <a:ext cx="3963600" cy="138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a:t>DELETE FROM example_table_2</a:t>
            </a:r>
            <a:endParaRPr/>
          </a:p>
          <a:p>
            <a:pPr indent="0" lvl="0" marL="0" rtl="0" algn="l">
              <a:spcBef>
                <a:spcPts val="0"/>
              </a:spcBef>
              <a:spcAft>
                <a:spcPts val="0"/>
              </a:spcAft>
              <a:buNone/>
            </a:pPr>
            <a:r>
              <a:rPr lang="ru"/>
              <a:t>    WHERE id = 11</a:t>
            </a:r>
            <a:endParaRPr/>
          </a:p>
          <a:p>
            <a:pPr indent="0" lvl="0" marL="0" rtl="0" algn="l">
              <a:spcBef>
                <a:spcPts val="0"/>
              </a:spcBef>
              <a:spcAft>
                <a:spcPts val="0"/>
              </a:spcAft>
              <a:buNone/>
            </a:pPr>
            <a:r>
              <a:rPr lang="ru"/>
              <a:t>    RETURNING *</a:t>
            </a:r>
            <a:endParaRPr/>
          </a:p>
          <a:p>
            <a:pPr indent="0" lvl="0" marL="0" rtl="0" algn="l">
              <a:spcBef>
                <a:spcPts val="0"/>
              </a:spcBef>
              <a:spcAft>
                <a:spcPts val="0"/>
              </a:spcAft>
              <a:buNone/>
            </a:pPr>
            <a:r>
              <a:t/>
            </a:r>
            <a:endParaRPr/>
          </a:p>
        </p:txBody>
      </p:sp>
      <p:pic>
        <p:nvPicPr>
          <p:cNvPr id="388" name="Google Shape;388;g2ba6d6501fe_0_46"/>
          <p:cNvPicPr preferRelativeResize="0"/>
          <p:nvPr/>
        </p:nvPicPr>
        <p:blipFill>
          <a:blip r:embed="rId3">
            <a:alphaModFix/>
          </a:blip>
          <a:stretch>
            <a:fillRect/>
          </a:stretch>
        </p:blipFill>
        <p:spPr>
          <a:xfrm>
            <a:off x="5626325" y="551275"/>
            <a:ext cx="2881753" cy="1961675"/>
          </a:xfrm>
          <a:prstGeom prst="rect">
            <a:avLst/>
          </a:prstGeom>
          <a:noFill/>
          <a:ln>
            <a:noFill/>
          </a:ln>
        </p:spPr>
      </p:pic>
      <p:pic>
        <p:nvPicPr>
          <p:cNvPr id="389" name="Google Shape;389;g2ba6d6501fe_0_46"/>
          <p:cNvPicPr preferRelativeResize="0"/>
          <p:nvPr/>
        </p:nvPicPr>
        <p:blipFill>
          <a:blip r:embed="rId4">
            <a:alphaModFix/>
          </a:blip>
          <a:stretch>
            <a:fillRect/>
          </a:stretch>
        </p:blipFill>
        <p:spPr>
          <a:xfrm>
            <a:off x="4351500" y="2754075"/>
            <a:ext cx="3146261" cy="1961675"/>
          </a:xfrm>
          <a:prstGeom prst="rect">
            <a:avLst/>
          </a:prstGeom>
          <a:noFill/>
          <a:ln>
            <a:noFill/>
          </a:ln>
        </p:spPr>
      </p:pic>
      <p:sp>
        <p:nvSpPr>
          <p:cNvPr id="390" name="Google Shape;390;g2ba6d6501fe_0_46"/>
          <p:cNvSpPr/>
          <p:nvPr/>
        </p:nvSpPr>
        <p:spPr>
          <a:xfrm rot="10800000">
            <a:off x="7741650" y="2634525"/>
            <a:ext cx="792900" cy="662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91" name="Google Shape;391;g2ba6d6501fe_0_46"/>
          <p:cNvPicPr preferRelativeResize="0"/>
          <p:nvPr/>
        </p:nvPicPr>
        <p:blipFill>
          <a:blip r:embed="rId5">
            <a:alphaModFix/>
          </a:blip>
          <a:stretch>
            <a:fillRect/>
          </a:stretch>
        </p:blipFill>
        <p:spPr>
          <a:xfrm>
            <a:off x="387900" y="3139550"/>
            <a:ext cx="3162300" cy="361950"/>
          </a:xfrm>
          <a:prstGeom prst="rect">
            <a:avLst/>
          </a:prstGeom>
          <a:noFill/>
          <a:ln>
            <a:noFill/>
          </a:ln>
        </p:spPr>
      </p:pic>
      <p:sp>
        <p:nvSpPr>
          <p:cNvPr id="392" name="Google Shape;392;g2ba6d6501fe_0_46"/>
          <p:cNvSpPr/>
          <p:nvPr/>
        </p:nvSpPr>
        <p:spPr>
          <a:xfrm>
            <a:off x="1884500" y="2601575"/>
            <a:ext cx="187200" cy="275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3" name="Google Shape;393;g2ba6d6501fe_0_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5"/>
          <p:cNvSpPr txBox="1"/>
          <p:nvPr>
            <p:ph type="title"/>
          </p:nvPr>
        </p:nvSpPr>
        <p:spPr>
          <a:xfrm>
            <a:off x="387900" y="2487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DELETE vs TRUNCATE vs DROP</a:t>
            </a:r>
            <a:endParaRPr/>
          </a:p>
        </p:txBody>
      </p:sp>
      <p:graphicFrame>
        <p:nvGraphicFramePr>
          <p:cNvPr id="399" name="Google Shape;399;p25"/>
          <p:cNvGraphicFramePr/>
          <p:nvPr/>
        </p:nvGraphicFramePr>
        <p:xfrm>
          <a:off x="352238" y="1166150"/>
          <a:ext cx="3000000" cy="3000000"/>
        </p:xfrm>
        <a:graphic>
          <a:graphicData uri="http://schemas.openxmlformats.org/drawingml/2006/table">
            <a:tbl>
              <a:tblPr>
                <a:noFill/>
                <a:tableStyleId>{545817CD-5632-4435-BDD3-9E45CE744C77}</a:tableStyleId>
              </a:tblPr>
              <a:tblGrid>
                <a:gridCol w="3242725"/>
                <a:gridCol w="2559875"/>
                <a:gridCol w="2636925"/>
              </a:tblGrid>
              <a:tr h="399400">
                <a:tc>
                  <a:txBody>
                    <a:bodyPr/>
                    <a:lstStyle/>
                    <a:p>
                      <a:pPr indent="0" lvl="0" marL="0" marR="0" rtl="0" algn="l">
                        <a:lnSpc>
                          <a:spcPct val="100000"/>
                        </a:lnSpc>
                        <a:spcBef>
                          <a:spcPts val="0"/>
                        </a:spcBef>
                        <a:spcAft>
                          <a:spcPts val="0"/>
                        </a:spcAft>
                        <a:buClr>
                          <a:srgbClr val="000000"/>
                        </a:buClr>
                        <a:buSzPts val="1400"/>
                        <a:buFont typeface="Arial"/>
                        <a:buNone/>
                      </a:pPr>
                      <a:r>
                        <a:rPr b="1" lang="ru" sz="1600" u="none" cap="none" strike="noStrike">
                          <a:solidFill>
                            <a:schemeClr val="dk1"/>
                          </a:solidFill>
                        </a:rPr>
                        <a:t>D</a:t>
                      </a:r>
                      <a:r>
                        <a:rPr b="1" lang="ru" sz="1600">
                          <a:solidFill>
                            <a:schemeClr val="dk1"/>
                          </a:solidFill>
                        </a:rPr>
                        <a:t>ELETE</a:t>
                      </a:r>
                      <a:endParaRPr b="1"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ru" sz="1600" u="none" cap="none" strike="noStrike">
                          <a:solidFill>
                            <a:schemeClr val="dk1"/>
                          </a:solidFill>
                        </a:rPr>
                        <a:t>T</a:t>
                      </a:r>
                      <a:r>
                        <a:rPr b="1" lang="ru" sz="1600">
                          <a:solidFill>
                            <a:schemeClr val="dk1"/>
                          </a:solidFill>
                        </a:rPr>
                        <a:t>RUNCATE</a:t>
                      </a:r>
                      <a:endParaRPr b="1"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None/>
                      </a:pPr>
                      <a:r>
                        <a:rPr b="1" lang="ru" sz="1600">
                          <a:solidFill>
                            <a:schemeClr val="dk1"/>
                          </a:solidFill>
                        </a:rPr>
                        <a:t>DROP</a:t>
                      </a:r>
                      <a:endParaRPr b="1" sz="1600" u="none" cap="none" strike="noStrike">
                        <a:solidFill>
                          <a:schemeClr val="dk1"/>
                        </a:solidFill>
                      </a:endParaRPr>
                    </a:p>
                  </a:txBody>
                  <a:tcPr marT="91425" marB="91425" marR="91425" marL="91425"/>
                </a:tc>
              </a:tr>
              <a:tr h="627650">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"Delete" line by line</a:t>
                      </a:r>
                      <a:endParaRPr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Deleting the entire block at once</a:t>
                      </a:r>
                      <a:endParaRPr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None/>
                      </a:pPr>
                      <a:r>
                        <a:rPr lang="ru" sz="1600">
                          <a:solidFill>
                            <a:schemeClr val="dk1"/>
                          </a:solidFill>
                        </a:rPr>
                        <a:t>Deleting the entire table</a:t>
                      </a:r>
                      <a:endParaRPr sz="1600" u="none" cap="none" strike="noStrike">
                        <a:solidFill>
                          <a:schemeClr val="dk1"/>
                        </a:solidFill>
                      </a:endParaRPr>
                    </a:p>
                  </a:txBody>
                  <a:tcPr marT="91425" marB="91425" marR="91425" marL="91425"/>
                </a:tc>
              </a:tr>
              <a:tr h="627650">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You can set conditions for deletion</a:t>
                      </a:r>
                      <a:endParaRPr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Conditions for deletion cannot be set</a:t>
                      </a:r>
                      <a:endParaRPr sz="1600" u="none" cap="none" strike="noStrike">
                        <a:solidFill>
                          <a:schemeClr val="dk1"/>
                        </a:solidFill>
                      </a:endParaRPr>
                    </a:p>
                  </a:txBody>
                  <a:tcPr marT="91425" marB="91425" marR="91425" marL="91425"/>
                </a:tc>
                <a:tc>
                  <a:txBody>
                    <a:bodyPr/>
                    <a:lstStyle/>
                    <a:p>
                      <a:pPr indent="0" lvl="0" marL="0" rtl="0" algn="l">
                        <a:spcBef>
                          <a:spcPts val="0"/>
                        </a:spcBef>
                        <a:spcAft>
                          <a:spcPts val="0"/>
                        </a:spcAft>
                        <a:buClr>
                          <a:srgbClr val="000000"/>
                        </a:buClr>
                        <a:buSzPts val="1400"/>
                        <a:buFont typeface="Arial"/>
                        <a:buNone/>
                      </a:pPr>
                      <a:r>
                        <a:rPr lang="ru" sz="1600">
                          <a:solidFill>
                            <a:schemeClr val="dk1"/>
                          </a:solidFill>
                        </a:rPr>
                        <a:t>Conditions for deletion cannot be set</a:t>
                      </a:r>
                      <a:endParaRPr sz="1600" u="none" cap="none" strike="noStrike">
                        <a:solidFill>
                          <a:schemeClr val="dk1"/>
                        </a:solidFill>
                      </a:endParaRPr>
                    </a:p>
                  </a:txBody>
                  <a:tcPr marT="91425" marB="91425" marR="91425" marL="91425"/>
                </a:tc>
              </a:tr>
              <a:tr h="627650">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Ability to roll back changes</a:t>
                      </a:r>
                      <a:endParaRPr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There is no possibility of rolling back changes</a:t>
                      </a:r>
                      <a:endParaRPr sz="1600" u="none" cap="none" strike="noStrike">
                        <a:solidFill>
                          <a:schemeClr val="dk1"/>
                        </a:solidFill>
                      </a:endParaRPr>
                    </a:p>
                  </a:txBody>
                  <a:tcPr marT="91425" marB="91425" marR="91425" marL="91425"/>
                </a:tc>
                <a:tc>
                  <a:txBody>
                    <a:bodyPr/>
                    <a:lstStyle/>
                    <a:p>
                      <a:pPr indent="0" lvl="0" marL="0" rtl="0" algn="l">
                        <a:spcBef>
                          <a:spcPts val="0"/>
                        </a:spcBef>
                        <a:spcAft>
                          <a:spcPts val="0"/>
                        </a:spcAft>
                        <a:buClr>
                          <a:srgbClr val="000000"/>
                        </a:buClr>
                        <a:buSzPts val="1400"/>
                        <a:buFont typeface="Arial"/>
                        <a:buNone/>
                      </a:pPr>
                      <a:r>
                        <a:rPr lang="ru" sz="1600">
                          <a:solidFill>
                            <a:schemeClr val="dk1"/>
                          </a:solidFill>
                        </a:rPr>
                        <a:t>There is no possibility of rolling back changes</a:t>
                      </a:r>
                      <a:endParaRPr sz="1600" u="none" cap="none" strike="noStrike">
                        <a:solidFill>
                          <a:schemeClr val="dk1"/>
                        </a:solidFill>
                      </a:endParaRPr>
                    </a:p>
                  </a:txBody>
                  <a:tcPr marT="91425" marB="91425" marR="91425" marL="91425"/>
                </a:tc>
              </a:tr>
              <a:tr h="1312400">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Physically, the lines are not deleted, only marked</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"invisible" from a certain moment</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VACUUM is needed for removal</a:t>
                      </a:r>
                      <a:endParaRPr sz="16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Deleting data and freeing up disk</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ru" sz="1600" u="none" cap="none" strike="noStrike">
                          <a:solidFill>
                            <a:schemeClr val="dk1"/>
                          </a:solidFill>
                        </a:rPr>
                        <a:t>space occurs immediately</a:t>
                      </a:r>
                      <a:endParaRPr sz="1600" u="none" cap="none" strike="noStrike">
                        <a:solidFill>
                          <a:schemeClr val="dk1"/>
                        </a:solidFill>
                      </a:endParaRPr>
                    </a:p>
                  </a:txBody>
                  <a:tcPr marT="91425" marB="91425" marR="91425" marL="91425"/>
                </a:tc>
                <a:tc>
                  <a:txBody>
                    <a:bodyPr/>
                    <a:lstStyle/>
                    <a:p>
                      <a:pPr indent="0" lvl="0" marL="0" rtl="0" algn="l">
                        <a:spcBef>
                          <a:spcPts val="0"/>
                        </a:spcBef>
                        <a:spcAft>
                          <a:spcPts val="0"/>
                        </a:spcAft>
                        <a:buClr>
                          <a:srgbClr val="000000"/>
                        </a:buClr>
                        <a:buSzPts val="1400"/>
                        <a:buFont typeface="Arial"/>
                        <a:buNone/>
                      </a:pPr>
                      <a:r>
                        <a:rPr lang="ru" sz="1600">
                          <a:solidFill>
                            <a:schemeClr val="dk1"/>
                          </a:solidFill>
                        </a:rPr>
                        <a:t>Deleting data and freeing up disk</a:t>
                      </a:r>
                      <a:endParaRPr sz="1600">
                        <a:solidFill>
                          <a:schemeClr val="dk1"/>
                        </a:solidFill>
                      </a:endParaRPr>
                    </a:p>
                    <a:p>
                      <a:pPr indent="0" lvl="0" marL="0" rtl="0" algn="l">
                        <a:spcBef>
                          <a:spcPts val="0"/>
                        </a:spcBef>
                        <a:spcAft>
                          <a:spcPts val="0"/>
                        </a:spcAft>
                        <a:buClr>
                          <a:srgbClr val="000000"/>
                        </a:buClr>
                        <a:buSzPts val="1400"/>
                        <a:buFont typeface="Arial"/>
                        <a:buNone/>
                      </a:pPr>
                      <a:r>
                        <a:rPr lang="ru" sz="1600">
                          <a:solidFill>
                            <a:schemeClr val="dk1"/>
                          </a:solidFill>
                        </a:rPr>
                        <a:t>space occurs immediately</a:t>
                      </a:r>
                      <a:endParaRPr sz="1600">
                        <a:solidFill>
                          <a:schemeClr val="dk1"/>
                        </a:solidFill>
                      </a:endParaRPr>
                    </a:p>
                  </a:txBody>
                  <a:tcPr marT="91425" marB="91425" marR="91425" marL="91425"/>
                </a:tc>
              </a:tr>
            </a:tbl>
          </a:graphicData>
        </a:graphic>
      </p:graphicFrame>
      <p:sp>
        <p:nvSpPr>
          <p:cNvPr id="400" name="Google Shape;40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406" name="Google Shape;406;p2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07" name="Google Shape;407;p26"/>
          <p:cNvPicPr preferRelativeResize="0"/>
          <p:nvPr/>
        </p:nvPicPr>
        <p:blipFill rotWithShape="1">
          <a:blip r:embed="rId3">
            <a:alphaModFix/>
          </a:blip>
          <a:srcRect b="0" l="0" r="0" t="0"/>
          <a:stretch/>
        </p:blipFill>
        <p:spPr>
          <a:xfrm>
            <a:off x="0" y="15363"/>
            <a:ext cx="9143998" cy="5112773"/>
          </a:xfrm>
          <a:prstGeom prst="rect">
            <a:avLst/>
          </a:prstGeom>
          <a:noFill/>
          <a:ln>
            <a:noFill/>
          </a:ln>
        </p:spPr>
      </p:pic>
      <p:sp>
        <p:nvSpPr>
          <p:cNvPr id="408" name="Google Shape;4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ba6d6501fe_0_6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a:t>
            </a:r>
            <a:endParaRPr/>
          </a:p>
        </p:txBody>
      </p:sp>
      <p:sp>
        <p:nvSpPr>
          <p:cNvPr id="414" name="Google Shape;414;g2ba6d6501fe_0_6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SELECT [ ALL | DISTINCT [ ON ( expression [, ...] ) ] ]</a:t>
            </a:r>
            <a:endParaRPr/>
          </a:p>
          <a:p>
            <a:pPr indent="0" lvl="0" marL="0" rtl="0" algn="l">
              <a:spcBef>
                <a:spcPts val="0"/>
              </a:spcBef>
              <a:spcAft>
                <a:spcPts val="0"/>
              </a:spcAft>
              <a:buNone/>
            </a:pPr>
            <a:r>
              <a:rPr lang="ru"/>
              <a:t>     [ * | expression [ [ AS ] result_name ] [, ...] ]</a:t>
            </a:r>
            <a:endParaRPr/>
          </a:p>
          <a:p>
            <a:pPr indent="0" lvl="0" marL="0" rtl="0" algn="l">
              <a:spcBef>
                <a:spcPts val="0"/>
              </a:spcBef>
              <a:spcAft>
                <a:spcPts val="0"/>
              </a:spcAft>
              <a:buNone/>
            </a:pPr>
            <a:r>
              <a:rPr lang="ru"/>
              <a:t>     [ FROM element_FROM [, ...] ]</a:t>
            </a:r>
            <a:endParaRPr/>
          </a:p>
          <a:p>
            <a:pPr indent="0" lvl="0" marL="0" rtl="0" algn="l">
              <a:spcBef>
                <a:spcPts val="0"/>
              </a:spcBef>
              <a:spcAft>
                <a:spcPts val="0"/>
              </a:spcAft>
              <a:buNone/>
            </a:pPr>
            <a:r>
              <a:rPr lang="ru"/>
              <a:t>     [WHERE condition]</a:t>
            </a:r>
            <a:endParaRPr/>
          </a:p>
          <a:p>
            <a:pPr indent="0" lvl="0" marL="0" rtl="0" algn="l">
              <a:spcBef>
                <a:spcPts val="0"/>
              </a:spcBef>
              <a:spcAft>
                <a:spcPts val="0"/>
              </a:spcAft>
              <a:buNone/>
            </a:pPr>
            <a:r>
              <a:rPr lang="ru"/>
              <a:t>     [ GROUP BY group_item [, ...] ]</a:t>
            </a:r>
            <a:endParaRPr/>
          </a:p>
          <a:p>
            <a:pPr indent="0" lvl="0" marL="0" rtl="0" algn="l">
              <a:spcBef>
                <a:spcPts val="0"/>
              </a:spcBef>
              <a:spcAft>
                <a:spcPts val="0"/>
              </a:spcAft>
              <a:buNone/>
            </a:pPr>
            <a:r>
              <a:rPr lang="ru"/>
              <a:t>     [HAVING condition]</a:t>
            </a:r>
            <a:endParaRPr/>
          </a:p>
          <a:p>
            <a:pPr indent="0" lvl="0" marL="0" rtl="0" algn="l">
              <a:spcBef>
                <a:spcPts val="0"/>
              </a:spcBef>
              <a:spcAft>
                <a:spcPts val="0"/>
              </a:spcAft>
              <a:buNone/>
            </a:pPr>
            <a:r>
              <a:rPr lang="ru"/>
              <a:t>     [ { UNION | INTERSECT | EXCEPT } selection ]</a:t>
            </a:r>
            <a:endParaRPr/>
          </a:p>
          <a:p>
            <a:pPr indent="0" lvl="0" marL="0" rtl="0" algn="l">
              <a:spcBef>
                <a:spcPts val="0"/>
              </a:spcBef>
              <a:spcAft>
                <a:spcPts val="0"/>
              </a:spcAft>
              <a:buNone/>
            </a:pPr>
            <a:r>
              <a:rPr lang="ru"/>
              <a:t>     [ ORDER BY expression [ ASC | [, ...] ]</a:t>
            </a:r>
            <a:endParaRPr/>
          </a:p>
          <a:p>
            <a:pPr indent="0" lvl="0" marL="0" rtl="0" algn="l">
              <a:spcBef>
                <a:spcPts val="0"/>
              </a:spcBef>
              <a:spcAft>
                <a:spcPts val="0"/>
              </a:spcAft>
              <a:buNone/>
            </a:pPr>
            <a:r>
              <a:rPr lang="ru"/>
              <a:t>     [ LIMIT { number | ALL } ]</a:t>
            </a:r>
            <a:endParaRPr/>
          </a:p>
          <a:p>
            <a:pPr indent="0" lvl="0" marL="0" rtl="0" algn="l">
              <a:spcBef>
                <a:spcPts val="0"/>
              </a:spcBef>
              <a:spcAft>
                <a:spcPts val="0"/>
              </a:spcAft>
              <a:buNone/>
            </a:pPr>
            <a:r>
              <a:rPr lang="ru"/>
              <a:t>     [ OFFSET start [ ROW | ROWS ] ]</a:t>
            </a:r>
            <a:endParaRPr/>
          </a:p>
          <a:p>
            <a:pPr indent="0" lvl="0" marL="0" rtl="0" algn="l">
              <a:spcBef>
                <a:spcPts val="0"/>
              </a:spcBef>
              <a:spcAft>
                <a:spcPts val="0"/>
              </a:spcAft>
              <a:buNone/>
            </a:pPr>
            <a:r>
              <a:t/>
            </a:r>
            <a:endParaRPr/>
          </a:p>
        </p:txBody>
      </p:sp>
      <p:sp>
        <p:nvSpPr>
          <p:cNvPr id="415" name="Google Shape;415;g2ba6d6501fe_0_64"/>
          <p:cNvSpPr txBox="1"/>
          <p:nvPr/>
        </p:nvSpPr>
        <p:spPr>
          <a:xfrm>
            <a:off x="6190950" y="3526750"/>
            <a:ext cx="2004600" cy="7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Roboto"/>
                <a:ea typeface="Roboto"/>
                <a:cs typeface="Roboto"/>
                <a:sym typeface="Roboto"/>
              </a:rPr>
              <a:t>sorting</a:t>
            </a:r>
            <a:endParaRPr sz="1800">
              <a:solidFill>
                <a:schemeClr val="dk1"/>
              </a:solidFill>
              <a:latin typeface="Roboto"/>
              <a:ea typeface="Roboto"/>
              <a:cs typeface="Roboto"/>
              <a:sym typeface="Roboto"/>
            </a:endParaRPr>
          </a:p>
        </p:txBody>
      </p:sp>
      <p:cxnSp>
        <p:nvCxnSpPr>
          <p:cNvPr id="416" name="Google Shape;416;g2ba6d6501fe_0_64"/>
          <p:cNvCxnSpPr/>
          <p:nvPr/>
        </p:nvCxnSpPr>
        <p:spPr>
          <a:xfrm rot="10800000">
            <a:off x="4494675" y="3570875"/>
            <a:ext cx="1476000" cy="220200"/>
          </a:xfrm>
          <a:prstGeom prst="straightConnector1">
            <a:avLst/>
          </a:prstGeom>
          <a:noFill/>
          <a:ln cap="flat" cmpd="sng" w="19050">
            <a:solidFill>
              <a:schemeClr val="dk1"/>
            </a:solidFill>
            <a:prstDash val="solid"/>
            <a:round/>
            <a:headEnd len="med" w="med" type="none"/>
            <a:tailEnd len="med" w="med" type="triangle"/>
          </a:ln>
        </p:spPr>
      </p:cxnSp>
      <p:cxnSp>
        <p:nvCxnSpPr>
          <p:cNvPr id="417" name="Google Shape;417;g2ba6d6501fe_0_64"/>
          <p:cNvCxnSpPr/>
          <p:nvPr/>
        </p:nvCxnSpPr>
        <p:spPr>
          <a:xfrm rot="10800000">
            <a:off x="5715425" y="1784825"/>
            <a:ext cx="1476000" cy="220200"/>
          </a:xfrm>
          <a:prstGeom prst="straightConnector1">
            <a:avLst/>
          </a:prstGeom>
          <a:noFill/>
          <a:ln cap="flat" cmpd="sng" w="19050">
            <a:solidFill>
              <a:schemeClr val="dk1"/>
            </a:solidFill>
            <a:prstDash val="solid"/>
            <a:round/>
            <a:headEnd len="med" w="med" type="none"/>
            <a:tailEnd len="med" w="med" type="triangle"/>
          </a:ln>
        </p:spPr>
      </p:cxnSp>
      <p:sp>
        <p:nvSpPr>
          <p:cNvPr id="418" name="Google Shape;418;g2ba6d6501fe_0_64"/>
          <p:cNvSpPr txBox="1"/>
          <p:nvPr/>
        </p:nvSpPr>
        <p:spPr>
          <a:xfrm>
            <a:off x="6673775" y="2071125"/>
            <a:ext cx="2004600" cy="7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Roboto"/>
                <a:ea typeface="Roboto"/>
                <a:cs typeface="Roboto"/>
                <a:sym typeface="Roboto"/>
              </a:rPr>
              <a:t>list of samples</a:t>
            </a:r>
            <a:endParaRPr sz="1800">
              <a:solidFill>
                <a:schemeClr val="dk1"/>
              </a:solidFill>
              <a:latin typeface="Roboto"/>
              <a:ea typeface="Roboto"/>
              <a:cs typeface="Roboto"/>
              <a:sym typeface="Roboto"/>
            </a:endParaRPr>
          </a:p>
        </p:txBody>
      </p:sp>
      <p:sp>
        <p:nvSpPr>
          <p:cNvPr id="419" name="Google Shape;419;g2ba6d6501fe_0_64"/>
          <p:cNvSpPr txBox="1"/>
          <p:nvPr/>
        </p:nvSpPr>
        <p:spPr>
          <a:xfrm>
            <a:off x="6286475" y="2645725"/>
            <a:ext cx="2004600" cy="7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Roboto"/>
                <a:ea typeface="Roboto"/>
                <a:cs typeface="Roboto"/>
                <a:sym typeface="Roboto"/>
              </a:rPr>
              <a:t>table expression</a:t>
            </a:r>
            <a:endParaRPr sz="1800">
              <a:solidFill>
                <a:schemeClr val="dk1"/>
              </a:solidFill>
              <a:latin typeface="Roboto"/>
              <a:ea typeface="Roboto"/>
              <a:cs typeface="Roboto"/>
              <a:sym typeface="Roboto"/>
            </a:endParaRPr>
          </a:p>
        </p:txBody>
      </p:sp>
      <p:cxnSp>
        <p:nvCxnSpPr>
          <p:cNvPr id="420" name="Google Shape;420;g2ba6d6501fe_0_64"/>
          <p:cNvCxnSpPr/>
          <p:nvPr/>
        </p:nvCxnSpPr>
        <p:spPr>
          <a:xfrm rot="10800000">
            <a:off x="4572000" y="2645725"/>
            <a:ext cx="1476000" cy="220200"/>
          </a:xfrm>
          <a:prstGeom prst="straightConnector1">
            <a:avLst/>
          </a:prstGeom>
          <a:noFill/>
          <a:ln cap="flat" cmpd="sng" w="19050">
            <a:solidFill>
              <a:schemeClr val="dk1"/>
            </a:solidFill>
            <a:prstDash val="solid"/>
            <a:round/>
            <a:headEnd len="med" w="med" type="none"/>
            <a:tailEnd len="med" w="med" type="triangle"/>
          </a:ln>
        </p:spPr>
      </p:cxnSp>
      <p:sp>
        <p:nvSpPr>
          <p:cNvPr id="421" name="Google Shape;421;g2ba6d6501fe_0_64"/>
          <p:cNvSpPr/>
          <p:nvPr/>
        </p:nvSpPr>
        <p:spPr>
          <a:xfrm>
            <a:off x="3811925" y="2254650"/>
            <a:ext cx="352500" cy="7380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2" name="Google Shape;422;g2ba6d6501fe_0_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ba6d6501fe_0_7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a:t>
            </a:r>
            <a:endParaRPr/>
          </a:p>
        </p:txBody>
      </p:sp>
      <p:sp>
        <p:nvSpPr>
          <p:cNvPr id="428" name="Google Shape;428;g2ba6d6501fe_0_7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a:t>SELECT returns a set consisting of at least one value. For simplicity at this point, consider that SELECT always returns a table that has at least one row with at least one cell. In the latter case, SELECT is also said to return a scalar value.</a:t>
            </a:r>
            <a:endParaRPr/>
          </a:p>
          <a:p>
            <a:pPr indent="0" lvl="0" marL="0" rtl="0" algn="l">
              <a:spcBef>
                <a:spcPts val="0"/>
              </a:spcBef>
              <a:spcAft>
                <a:spcPts val="0"/>
              </a:spcAft>
              <a:buNone/>
            </a:pPr>
            <a:r>
              <a:rPr lang="ru"/>
              <a:t>The select list specifies the columns that will appear in the resulting relation. It is also possible to specify an operation on each column value. The syntax for column references is variable:</a:t>
            </a:r>
            <a:endParaRPr/>
          </a:p>
          <a:p>
            <a:pPr indent="0" lvl="0" marL="0" rtl="0" algn="l">
              <a:spcBef>
                <a:spcPts val="0"/>
              </a:spcBef>
              <a:spcAft>
                <a:spcPts val="0"/>
              </a:spcAft>
              <a:buNone/>
            </a:pPr>
            <a:r>
              <a:rPr lang="ru"/>
              <a:t>SELECT a, b, c FROM ...</a:t>
            </a:r>
            <a:endParaRPr/>
          </a:p>
          <a:p>
            <a:pPr indent="0" lvl="0" marL="0" rtl="0" algn="l">
              <a:spcBef>
                <a:spcPts val="0"/>
              </a:spcBef>
              <a:spcAft>
                <a:spcPts val="0"/>
              </a:spcAft>
              <a:buNone/>
            </a:pPr>
            <a:r>
              <a:rPr lang="ru"/>
              <a:t>SELECT tbl1.a, tbl2.a, tbl1.b FROM ...</a:t>
            </a:r>
            <a:endParaRPr/>
          </a:p>
          <a:p>
            <a:pPr indent="0" lvl="0" marL="0" rtl="0" algn="l">
              <a:spcBef>
                <a:spcPts val="0"/>
              </a:spcBef>
              <a:spcAft>
                <a:spcPts val="0"/>
              </a:spcAft>
              <a:buNone/>
            </a:pPr>
            <a:r>
              <a:rPr lang="ru"/>
              <a:t>SELECT tbl1.*, tbl2.a FROM ...</a:t>
            </a:r>
            <a:endParaRPr/>
          </a:p>
          <a:p>
            <a:pPr indent="0" lvl="0" marL="0" rtl="0" algn="l">
              <a:spcBef>
                <a:spcPts val="0"/>
              </a:spcBef>
              <a:spcAft>
                <a:spcPts val="0"/>
              </a:spcAft>
              <a:buNone/>
            </a:pPr>
            <a:r>
              <a:t/>
            </a:r>
            <a:endParaRPr/>
          </a:p>
        </p:txBody>
      </p:sp>
      <p:sp>
        <p:nvSpPr>
          <p:cNvPr id="429" name="Google Shape;429;g2ba6d6501fe_0_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ba6d6501fe_0_8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a:t>
            </a:r>
            <a:endParaRPr/>
          </a:p>
        </p:txBody>
      </p:sp>
      <p:sp>
        <p:nvSpPr>
          <p:cNvPr id="435" name="Google Shape;435;g2ba6d6501fe_0_8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ru"/>
              <a:t>In the selection list, you can assign “aliases” to the columns of the resulting table:</a:t>
            </a:r>
            <a:endParaRPr/>
          </a:p>
          <a:p>
            <a:pPr indent="0" lvl="0" marL="0" rtl="0" algn="l">
              <a:spcBef>
                <a:spcPts val="0"/>
              </a:spcBef>
              <a:spcAft>
                <a:spcPts val="0"/>
              </a:spcAft>
              <a:buNone/>
            </a:pPr>
            <a:r>
              <a:rPr lang="ru"/>
              <a:t>SELECT a AS value, b + c AS sum FROM ...</a:t>
            </a:r>
            <a:endParaRPr/>
          </a:p>
          <a:p>
            <a:pPr indent="-342900" lvl="0" marL="457200" rtl="0" algn="l">
              <a:spcBef>
                <a:spcPts val="0"/>
              </a:spcBef>
              <a:spcAft>
                <a:spcPts val="0"/>
              </a:spcAft>
              <a:buSzPts val="1800"/>
              <a:buChar char="●"/>
            </a:pPr>
            <a:r>
              <a:rPr lang="ru"/>
              <a:t>The word AS can usually be omitted, but in some cases, when the desired column name is the same as a PostgreSQL keyword, you need to write AS or enclose the column name in quotes to avoid ambiguity.</a:t>
            </a:r>
            <a:endParaRPr/>
          </a:p>
          <a:p>
            <a:pPr indent="-342900" lvl="0" marL="457200" rtl="0" algn="l">
              <a:spcBef>
                <a:spcPts val="0"/>
              </a:spcBef>
              <a:spcAft>
                <a:spcPts val="0"/>
              </a:spcAft>
              <a:buSzPts val="1800"/>
              <a:buChar char="●"/>
            </a:pPr>
            <a:r>
              <a:rPr lang="ru"/>
              <a:t>A similar rule applies to tables listed after the FROM clause, but:</a:t>
            </a:r>
            <a:endParaRPr/>
          </a:p>
          <a:p>
            <a:pPr indent="-317500" lvl="1" marL="914400" rtl="0" algn="l">
              <a:spcBef>
                <a:spcPts val="0"/>
              </a:spcBef>
              <a:spcAft>
                <a:spcPts val="0"/>
              </a:spcAft>
              <a:buSzPts val="1400"/>
              <a:buChar char="○"/>
            </a:pPr>
            <a:r>
              <a:rPr lang="ru"/>
              <a:t>the alias becomes the new table name within the current query, i.e., after assigning an alias, the original table name cannot be used elsewhere in the query</a:t>
            </a:r>
            <a:endParaRPr/>
          </a:p>
          <a:p>
            <a:pPr indent="-317500" lvl="1" marL="914400" rtl="0" algn="l">
              <a:spcBef>
                <a:spcPts val="0"/>
              </a:spcBef>
              <a:spcAft>
                <a:spcPts val="0"/>
              </a:spcAft>
              <a:buSzPts val="1400"/>
              <a:buChar char="○"/>
            </a:pPr>
            <a:r>
              <a:rPr lang="ru"/>
              <a:t>they are necessary when a table is joined to itself</a:t>
            </a:r>
            <a:endParaRPr/>
          </a:p>
        </p:txBody>
      </p:sp>
      <p:sp>
        <p:nvSpPr>
          <p:cNvPr id="436" name="Google Shape;436;g2ba6d6501fe_0_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ba6d6501fe_0_95"/>
          <p:cNvSpPr txBox="1"/>
          <p:nvPr>
            <p:ph type="title"/>
          </p:nvPr>
        </p:nvSpPr>
        <p:spPr>
          <a:xfrm>
            <a:off x="476025" y="1386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a:t>
            </a:r>
            <a:endParaRPr/>
          </a:p>
        </p:txBody>
      </p:sp>
      <p:sp>
        <p:nvSpPr>
          <p:cNvPr id="442" name="Google Shape;442;g2ba6d6501fe_0_95"/>
          <p:cNvSpPr txBox="1"/>
          <p:nvPr>
            <p:ph idx="1" type="body"/>
          </p:nvPr>
        </p:nvSpPr>
        <p:spPr>
          <a:xfrm>
            <a:off x="387900" y="883400"/>
            <a:ext cx="8368200" cy="4020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ru"/>
              <a:t>The result of evaluating a table expression is a (virtual) table, which can also consist of just one cell (scalar)</a:t>
            </a:r>
            <a:endParaRPr/>
          </a:p>
          <a:p>
            <a:pPr indent="-342900" lvl="0" marL="457200" rtl="0" algn="l">
              <a:spcBef>
                <a:spcPts val="0"/>
              </a:spcBef>
              <a:spcAft>
                <a:spcPts val="0"/>
              </a:spcAft>
              <a:buSzPts val="1800"/>
              <a:buChar char="●"/>
            </a:pPr>
            <a:r>
              <a:rPr lang="ru"/>
              <a:t>You can omit the table expression and use SELECT to return the result of the expression evaluation: SELECT 3*4; SELECT 5!=4;</a:t>
            </a:r>
            <a:endParaRPr/>
          </a:p>
          <a:p>
            <a:pPr indent="-342900" lvl="0" marL="457200" rtl="0" algn="l">
              <a:spcBef>
                <a:spcPts val="0"/>
              </a:spcBef>
              <a:spcAft>
                <a:spcPts val="0"/>
              </a:spcAft>
              <a:buSzPts val="1800"/>
              <a:buChar char="●"/>
            </a:pPr>
            <a:r>
              <a:rPr lang="ru"/>
              <a:t>The FROM clause creates a table from one or more table references, separated by commas:</a:t>
            </a:r>
            <a:endParaRPr/>
          </a:p>
          <a:p>
            <a:pPr indent="0" lvl="0" marL="0" rtl="0" algn="l">
              <a:spcBef>
                <a:spcPts val="0"/>
              </a:spcBef>
              <a:spcAft>
                <a:spcPts val="0"/>
              </a:spcAft>
              <a:buNone/>
            </a:pPr>
            <a:r>
              <a:rPr lang="ru"/>
              <a:t>FROM table1 [, table_2, …, table_N]</a:t>
            </a:r>
            <a:endParaRPr/>
          </a:p>
          <a:p>
            <a:pPr indent="-342900" lvl="0" marL="457200" rtl="0" algn="l">
              <a:spcBef>
                <a:spcPts val="0"/>
              </a:spcBef>
              <a:spcAft>
                <a:spcPts val="0"/>
              </a:spcAft>
              <a:buSzPts val="1800"/>
              <a:buChar char="●"/>
            </a:pPr>
            <a:r>
              <a:rPr lang="ru"/>
              <a:t>A table reference (table_N in the example) could be:</a:t>
            </a:r>
            <a:endParaRPr/>
          </a:p>
          <a:p>
            <a:pPr indent="-342900" lvl="0" marL="457200" rtl="0" algn="l">
              <a:spcBef>
                <a:spcPts val="0"/>
              </a:spcBef>
              <a:spcAft>
                <a:spcPts val="0"/>
              </a:spcAft>
              <a:buSzPts val="1800"/>
              <a:buChar char="●"/>
            </a:pPr>
            <a:r>
              <a:rPr lang="ru"/>
              <a:t>table name (possibly with schema name),</a:t>
            </a:r>
            <a:endParaRPr/>
          </a:p>
          <a:p>
            <a:pPr indent="-342900" lvl="0" marL="457200" rtl="0" algn="l">
              <a:spcBef>
                <a:spcPts val="0"/>
              </a:spcBef>
              <a:spcAft>
                <a:spcPts val="0"/>
              </a:spcAft>
              <a:buSzPts val="1800"/>
              <a:buChar char="●"/>
            </a:pPr>
            <a:r>
              <a:rPr lang="ru"/>
              <a:t>derived table, for example:</a:t>
            </a:r>
            <a:endParaRPr/>
          </a:p>
          <a:p>
            <a:pPr indent="-317500" lvl="1" marL="914400" rtl="0" algn="l">
              <a:spcBef>
                <a:spcPts val="0"/>
              </a:spcBef>
              <a:spcAft>
                <a:spcPts val="0"/>
              </a:spcAft>
              <a:buSzPts val="1400"/>
              <a:buChar char="○"/>
            </a:pPr>
            <a:r>
              <a:rPr lang="ru"/>
              <a:t>subquery</a:t>
            </a:r>
            <a:endParaRPr/>
          </a:p>
          <a:p>
            <a:pPr indent="-317500" lvl="1" marL="914400" rtl="0" algn="l">
              <a:spcBef>
                <a:spcPts val="0"/>
              </a:spcBef>
              <a:spcAft>
                <a:spcPts val="0"/>
              </a:spcAft>
              <a:buSzPts val="1400"/>
              <a:buChar char="○"/>
            </a:pPr>
            <a:r>
              <a:rPr lang="ru"/>
              <a:t>joining tables</a:t>
            </a:r>
            <a:endParaRPr/>
          </a:p>
          <a:p>
            <a:pPr indent="-317500" lvl="1" marL="914400" rtl="0" algn="l">
              <a:spcBef>
                <a:spcPts val="0"/>
              </a:spcBef>
              <a:spcAft>
                <a:spcPts val="0"/>
              </a:spcAft>
              <a:buSzPts val="1400"/>
              <a:buChar char="○"/>
            </a:pPr>
            <a:r>
              <a:rPr lang="ru"/>
              <a:t>a complex combination of these options.</a:t>
            </a:r>
            <a:endParaRPr/>
          </a:p>
          <a:p>
            <a:pPr indent="-342900" lvl="0" marL="457200" rtl="0" algn="l">
              <a:spcBef>
                <a:spcPts val="0"/>
              </a:spcBef>
              <a:spcAft>
                <a:spcPts val="0"/>
              </a:spcAft>
              <a:buSzPts val="1800"/>
              <a:buChar char="●"/>
            </a:pPr>
            <a:r>
              <a:rPr lang="ru"/>
              <a:t>If multiple references are listed in the FROM clause, a cross join is applied to them as the result of the Cartesian product of the relations</a:t>
            </a:r>
            <a:endParaRPr/>
          </a:p>
        </p:txBody>
      </p:sp>
      <p:sp>
        <p:nvSpPr>
          <p:cNvPr id="443" name="Google Shape;443;g2ba6d6501fe_0_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ba6d6501fe_0_8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a:t>
            </a:r>
            <a:endParaRPr/>
          </a:p>
        </p:txBody>
      </p:sp>
      <p:sp>
        <p:nvSpPr>
          <p:cNvPr id="449" name="Google Shape;449;g2ba6d6501fe_0_8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ru"/>
              <a:t>The basic syntax for joining tables is as follows:</a:t>
            </a:r>
            <a:endParaRPr/>
          </a:p>
          <a:p>
            <a:pPr indent="0" lvl="0" marL="0" rtl="0" algn="l">
              <a:spcBef>
                <a:spcPts val="0"/>
              </a:spcBef>
              <a:spcAft>
                <a:spcPts val="0"/>
              </a:spcAft>
              <a:buNone/>
            </a:pPr>
            <a:r>
              <a:rPr lang="ru"/>
              <a:t>T1 connection_type T2 [ connection_condition ]</a:t>
            </a:r>
            <a:endParaRPr/>
          </a:p>
          <a:p>
            <a:pPr indent="-342900" lvl="0" marL="457200" rtl="0" algn="l">
              <a:spcBef>
                <a:spcPts val="0"/>
              </a:spcBef>
              <a:spcAft>
                <a:spcPts val="0"/>
              </a:spcAft>
              <a:buSzPts val="1800"/>
              <a:buChar char="●"/>
            </a:pPr>
            <a:r>
              <a:rPr lang="ru"/>
              <a:t>Junctions of any type can be nested or combined: both T1 and T2 can be the results of a join</a:t>
            </a:r>
            <a:endParaRPr/>
          </a:p>
          <a:p>
            <a:pPr indent="-342900" lvl="0" marL="457200" rtl="0" algn="l">
              <a:spcBef>
                <a:spcPts val="0"/>
              </a:spcBef>
              <a:spcAft>
                <a:spcPts val="0"/>
              </a:spcAft>
              <a:buSzPts val="1800"/>
              <a:buChar char="●"/>
            </a:pPr>
            <a:r>
              <a:rPr lang="ru"/>
              <a:t>Connection types in PostgreSQL:</a:t>
            </a:r>
            <a:endParaRPr/>
          </a:p>
          <a:p>
            <a:pPr indent="-317500" lvl="1" marL="914400" rtl="0" algn="l">
              <a:spcBef>
                <a:spcPts val="0"/>
              </a:spcBef>
              <a:spcAft>
                <a:spcPts val="0"/>
              </a:spcAft>
              <a:buSzPts val="1400"/>
              <a:buChar char="○"/>
            </a:pPr>
            <a:r>
              <a:rPr lang="ru"/>
              <a:t>CROSS JOIN</a:t>
            </a:r>
            <a:endParaRPr/>
          </a:p>
          <a:p>
            <a:pPr indent="-317500" lvl="1" marL="914400" rtl="0" algn="l">
              <a:spcBef>
                <a:spcPts val="0"/>
              </a:spcBef>
              <a:spcAft>
                <a:spcPts val="0"/>
              </a:spcAft>
              <a:buSzPts val="1400"/>
              <a:buChar char="○"/>
            </a:pPr>
            <a:r>
              <a:rPr lang="ru"/>
              <a:t>String matching joins:</a:t>
            </a:r>
            <a:endParaRPr/>
          </a:p>
          <a:p>
            <a:pPr indent="-317500" lvl="2" marL="1371600" rtl="0" algn="l">
              <a:spcBef>
                <a:spcPts val="0"/>
              </a:spcBef>
              <a:spcAft>
                <a:spcPts val="0"/>
              </a:spcAft>
              <a:buSzPts val="1400"/>
              <a:buChar char="■"/>
            </a:pPr>
            <a:r>
              <a:rPr lang="ru"/>
              <a:t>INNER JOIN</a:t>
            </a:r>
            <a:endParaRPr/>
          </a:p>
          <a:p>
            <a:pPr indent="-317500" lvl="2" marL="1371600" rtl="0" algn="l">
              <a:spcBef>
                <a:spcPts val="0"/>
              </a:spcBef>
              <a:spcAft>
                <a:spcPts val="0"/>
              </a:spcAft>
              <a:buSzPts val="1400"/>
              <a:buChar char="■"/>
            </a:pPr>
            <a:r>
              <a:rPr lang="ru"/>
              <a:t>LEFT OUTER JOIN</a:t>
            </a:r>
            <a:endParaRPr/>
          </a:p>
          <a:p>
            <a:pPr indent="-317500" lvl="2" marL="1371600" rtl="0" algn="l">
              <a:spcBef>
                <a:spcPts val="0"/>
              </a:spcBef>
              <a:spcAft>
                <a:spcPts val="0"/>
              </a:spcAft>
              <a:buSzPts val="1400"/>
              <a:buChar char="■"/>
            </a:pPr>
            <a:r>
              <a:rPr lang="ru"/>
              <a:t>RIGHT OUTER JOIN</a:t>
            </a:r>
            <a:endParaRPr/>
          </a:p>
          <a:p>
            <a:pPr indent="-317500" lvl="2" marL="1371600" rtl="0" algn="l">
              <a:spcBef>
                <a:spcPts val="0"/>
              </a:spcBef>
              <a:spcAft>
                <a:spcPts val="0"/>
              </a:spcAft>
              <a:buSzPts val="1400"/>
              <a:buChar char="■"/>
            </a:pPr>
            <a:r>
              <a:rPr lang="ru"/>
              <a:t>FULL OUTER JOIN</a:t>
            </a:r>
            <a:endParaRPr/>
          </a:p>
          <a:p>
            <a:pPr indent="0" lvl="0" marL="0" rtl="0" algn="l">
              <a:spcBef>
                <a:spcPts val="0"/>
              </a:spcBef>
              <a:spcAft>
                <a:spcPts val="0"/>
              </a:spcAft>
              <a:buNone/>
            </a:pPr>
            <a:r>
              <a:t/>
            </a:r>
            <a:endParaRPr/>
          </a:p>
        </p:txBody>
      </p:sp>
      <p:sp>
        <p:nvSpPr>
          <p:cNvPr id="450" name="Google Shape;450;g2ba6d6501fe_0_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Definition Language</a:t>
            </a:r>
            <a:endParaRPr/>
          </a:p>
        </p:txBody>
      </p:sp>
      <p:sp>
        <p:nvSpPr>
          <p:cNvPr id="91" name="Google Shape;91;p1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42857"/>
              <a:buNone/>
            </a:pPr>
            <a:r>
              <a:rPr lang="ru"/>
              <a:t>CREATE</a:t>
            </a:r>
            <a:endParaRPr/>
          </a:p>
          <a:p>
            <a:pPr indent="0" lvl="0" marL="457200" rtl="0" algn="l">
              <a:lnSpc>
                <a:spcPct val="115000"/>
              </a:lnSpc>
              <a:spcBef>
                <a:spcPts val="1200"/>
              </a:spcBef>
              <a:spcAft>
                <a:spcPts val="0"/>
              </a:spcAft>
              <a:buSzPct val="142857"/>
              <a:buNone/>
            </a:pPr>
            <a:r>
              <a:rPr lang="ru"/>
              <a:t>CREATE [TEMPORARY] TABLE [IF NOT EXISTS] tbl_name(</a:t>
            </a:r>
            <a:endParaRPr/>
          </a:p>
          <a:p>
            <a:pPr indent="0" lvl="0" marL="457200" rtl="0" algn="l">
              <a:lnSpc>
                <a:spcPct val="115000"/>
              </a:lnSpc>
              <a:spcBef>
                <a:spcPts val="1200"/>
              </a:spcBef>
              <a:spcAft>
                <a:spcPts val="0"/>
              </a:spcAft>
              <a:buSzPct val="142857"/>
              <a:buNone/>
            </a:pPr>
            <a:r>
              <a:rPr lang="ru"/>
              <a:t>    col_name_1   datatype_1,</a:t>
            </a:r>
            <a:endParaRPr/>
          </a:p>
          <a:p>
            <a:pPr indent="0" lvl="0" marL="457200" rtl="0" algn="l">
              <a:lnSpc>
                <a:spcPct val="115000"/>
              </a:lnSpc>
              <a:spcBef>
                <a:spcPts val="1200"/>
              </a:spcBef>
              <a:spcAft>
                <a:spcPts val="0"/>
              </a:spcAft>
              <a:buSzPct val="142857"/>
              <a:buNone/>
            </a:pPr>
            <a:r>
              <a:rPr lang="ru"/>
              <a:t>    col_name_2   datatype_2,</a:t>
            </a:r>
            <a:endParaRPr/>
          </a:p>
          <a:p>
            <a:pPr indent="0" lvl="0" marL="457200" rtl="0" algn="l">
              <a:lnSpc>
                <a:spcPct val="115000"/>
              </a:lnSpc>
              <a:spcBef>
                <a:spcPts val="1200"/>
              </a:spcBef>
              <a:spcAft>
                <a:spcPts val="0"/>
              </a:spcAft>
              <a:buSzPct val="142857"/>
              <a:buNone/>
            </a:pPr>
            <a:r>
              <a:rPr lang="ru"/>
              <a:t>    ...</a:t>
            </a:r>
            <a:endParaRPr/>
          </a:p>
          <a:p>
            <a:pPr indent="0" lvl="0" marL="457200" rtl="0" algn="l">
              <a:lnSpc>
                <a:spcPct val="115000"/>
              </a:lnSpc>
              <a:spcBef>
                <a:spcPts val="1200"/>
              </a:spcBef>
              <a:spcAft>
                <a:spcPts val="0"/>
              </a:spcAft>
              <a:buSzPct val="142857"/>
              <a:buNone/>
            </a:pPr>
            <a:r>
              <a:rPr lang="ru"/>
              <a:t>    col_name_N   datatype_N</a:t>
            </a:r>
            <a:endParaRPr/>
          </a:p>
          <a:p>
            <a:pPr indent="0" lvl="0" marL="457200" rtl="0" algn="l">
              <a:lnSpc>
                <a:spcPct val="115000"/>
              </a:lnSpc>
              <a:spcBef>
                <a:spcPts val="1200"/>
              </a:spcBef>
              <a:spcAft>
                <a:spcPts val="0"/>
              </a:spcAft>
              <a:buSzPct val="142857"/>
              <a:buNone/>
            </a:pPr>
            <a:r>
              <a:rPr lang="ru"/>
              <a:t>);</a:t>
            </a:r>
            <a:endParaRPr/>
          </a:p>
          <a:p>
            <a:pPr indent="0" lvl="0" marL="0" rtl="0" algn="l">
              <a:lnSpc>
                <a:spcPct val="115000"/>
              </a:lnSpc>
              <a:spcBef>
                <a:spcPts val="1200"/>
              </a:spcBef>
              <a:spcAft>
                <a:spcPts val="1200"/>
              </a:spcAft>
              <a:buSzPct val="142857"/>
              <a:buNone/>
            </a:pPr>
            <a:r>
              <a:t/>
            </a:r>
            <a:endParaRPr/>
          </a:p>
        </p:txBody>
      </p:sp>
      <p:sp>
        <p:nvSpPr>
          <p:cNvPr id="92" name="Google Shape;9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ba6d6501fe_0_10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JOINs</a:t>
            </a:r>
            <a:endParaRPr/>
          </a:p>
        </p:txBody>
      </p:sp>
      <p:sp>
        <p:nvSpPr>
          <p:cNvPr id="456" name="Google Shape;456;g2ba6d6501fe_0_102"/>
          <p:cNvSpPr txBox="1"/>
          <p:nvPr>
            <p:ph idx="1" type="body"/>
          </p:nvPr>
        </p:nvSpPr>
        <p:spPr>
          <a:xfrm>
            <a:off x="387900" y="1213825"/>
            <a:ext cx="8368200" cy="3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ru"/>
              <a:t>T1 { [INNER] | {LEFT | RIGHT | FULL } [OUTER] } JOIN T2</a:t>
            </a:r>
            <a:endParaRPr/>
          </a:p>
          <a:p>
            <a:pPr indent="0" lvl="0" marL="0" rtl="0" algn="l">
              <a:spcBef>
                <a:spcPts val="0"/>
              </a:spcBef>
              <a:spcAft>
                <a:spcPts val="0"/>
              </a:spcAft>
              <a:buNone/>
            </a:pPr>
            <a:r>
              <a:rPr lang="ru"/>
              <a:t>   ON boolean_expression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T1 { [INNER] | {LEFT | RIGHT | FULL } [OUTER] } JOIN T2</a:t>
            </a:r>
            <a:endParaRPr/>
          </a:p>
          <a:p>
            <a:pPr indent="0" lvl="0" marL="0" rtl="0" algn="l">
              <a:spcBef>
                <a:spcPts val="0"/>
              </a:spcBef>
              <a:spcAft>
                <a:spcPts val="0"/>
              </a:spcAft>
              <a:buNone/>
            </a:pPr>
            <a:r>
              <a:rPr lang="ru"/>
              <a:t>   USING (join column list)</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T1 NATURAL { [INNER] | {LEFT | RIGHT | FULL } [OUTER] } JOIN T2</a:t>
            </a:r>
            <a:endParaRPr/>
          </a:p>
          <a:p>
            <a:pPr indent="0" lvl="0" marL="0" rtl="0" algn="l">
              <a:spcBef>
                <a:spcPts val="0"/>
              </a:spcBef>
              <a:spcAft>
                <a:spcPts val="0"/>
              </a:spcAft>
              <a:buNone/>
            </a:pPr>
            <a:r>
              <a:t/>
            </a:r>
            <a:endParaRPr/>
          </a:p>
        </p:txBody>
      </p:sp>
      <p:sp>
        <p:nvSpPr>
          <p:cNvPr id="457" name="Google Shape;457;g2ba6d6501fe_0_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ba6d6501fe_0_10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JOINs</a:t>
            </a:r>
            <a:endParaRPr/>
          </a:p>
        </p:txBody>
      </p:sp>
      <p:sp>
        <p:nvSpPr>
          <p:cNvPr id="463" name="Google Shape;463;g2ba6d6501fe_0_108"/>
          <p:cNvSpPr txBox="1"/>
          <p:nvPr>
            <p:ph idx="1" type="body"/>
          </p:nvPr>
        </p:nvSpPr>
        <p:spPr>
          <a:xfrm>
            <a:off x="387900" y="1213825"/>
            <a:ext cx="8368200" cy="357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ru"/>
              <a:t>The words INNER and OUTER are optional in all forms. By default, an INNER is assumed, and when LEFT, RIGHT and FULL are specified, an outer join is assumed.</a:t>
            </a:r>
            <a:endParaRPr/>
          </a:p>
          <a:p>
            <a:pPr indent="-342900" lvl="0" marL="457200" rtl="0" algn="l">
              <a:spcBef>
                <a:spcPts val="0"/>
              </a:spcBef>
              <a:spcAft>
                <a:spcPts val="0"/>
              </a:spcAft>
              <a:buSzPts val="1800"/>
              <a:buChar char="●"/>
            </a:pPr>
            <a:r>
              <a:rPr lang="ru"/>
              <a:t>The join condition is specified in the ON or USING clause, or is implicitly specified by the NATURAL keyword. This condition determines which rows of the two source tables are considered to "match" each other (this is discussed in detail below).</a:t>
            </a:r>
            <a:endParaRPr/>
          </a:p>
        </p:txBody>
      </p:sp>
      <p:sp>
        <p:nvSpPr>
          <p:cNvPr id="464" name="Google Shape;464;g2ba6d6501fe_0_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b839fa5246_0_3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JOIN</a:t>
            </a:r>
            <a:endParaRPr/>
          </a:p>
        </p:txBody>
      </p:sp>
      <p:pic>
        <p:nvPicPr>
          <p:cNvPr id="470" name="Google Shape;470;g2b839fa5246_0_32"/>
          <p:cNvPicPr preferRelativeResize="0"/>
          <p:nvPr/>
        </p:nvPicPr>
        <p:blipFill rotWithShape="1">
          <a:blip r:embed="rId3">
            <a:alphaModFix/>
          </a:blip>
          <a:srcRect b="0" l="0" r="0" t="0"/>
          <a:stretch/>
        </p:blipFill>
        <p:spPr>
          <a:xfrm>
            <a:off x="659875" y="2024675"/>
            <a:ext cx="7519986" cy="1612900"/>
          </a:xfrm>
          <a:prstGeom prst="rect">
            <a:avLst/>
          </a:prstGeom>
          <a:noFill/>
          <a:ln>
            <a:noFill/>
          </a:ln>
        </p:spPr>
      </p:pic>
      <p:sp>
        <p:nvSpPr>
          <p:cNvPr id="471" name="Google Shape;471;g2b839fa5246_0_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ba6d6501fe_0_18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CROSS JOIN</a:t>
            </a:r>
            <a:endParaRPr/>
          </a:p>
        </p:txBody>
      </p:sp>
      <p:sp>
        <p:nvSpPr>
          <p:cNvPr id="477" name="Google Shape;477;g2ba6d6501fe_0_18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342900" rtl="0" algn="l">
              <a:lnSpc>
                <a:spcPct val="80000"/>
              </a:lnSpc>
              <a:spcBef>
                <a:spcPts val="500"/>
              </a:spcBef>
              <a:spcAft>
                <a:spcPts val="0"/>
              </a:spcAft>
              <a:buSzPts val="1800"/>
              <a:buNone/>
            </a:pPr>
            <a:r>
              <a:rPr lang="ru">
                <a:latin typeface="Arial"/>
                <a:ea typeface="Arial"/>
                <a:cs typeface="Arial"/>
                <a:sym typeface="Arial"/>
              </a:rPr>
              <a:t>CROSS JOIN = Cartesian product of two tables</a:t>
            </a:r>
            <a:endParaRPr>
              <a:latin typeface="Arial"/>
              <a:ea typeface="Arial"/>
              <a:cs typeface="Arial"/>
              <a:sym typeface="Arial"/>
            </a:endParaRPr>
          </a:p>
          <a:p>
            <a:pPr indent="-342900" lvl="0" marL="342900" rtl="0" algn="l">
              <a:lnSpc>
                <a:spcPct val="80000"/>
              </a:lnSpc>
              <a:spcBef>
                <a:spcPts val="500"/>
              </a:spcBef>
              <a:spcAft>
                <a:spcPts val="0"/>
              </a:spcAft>
              <a:buSzPts val="1800"/>
              <a:buNone/>
            </a:pPr>
            <a:r>
              <a:t/>
            </a:r>
            <a:endParaRPr>
              <a:latin typeface="Arial"/>
              <a:ea typeface="Arial"/>
              <a:cs typeface="Arial"/>
              <a:sym typeface="Arial"/>
            </a:endParaRPr>
          </a:p>
          <a:p>
            <a:pPr indent="-342900" lvl="0" marL="342900" rtl="0" algn="l">
              <a:lnSpc>
                <a:spcPct val="80000"/>
              </a:lnSpc>
              <a:spcBef>
                <a:spcPts val="500"/>
              </a:spcBef>
              <a:spcAft>
                <a:spcPts val="0"/>
              </a:spcAft>
              <a:buSzPts val="1800"/>
              <a:buNone/>
            </a:pPr>
            <a:r>
              <a:t/>
            </a:r>
            <a:endParaRPr>
              <a:latin typeface="Arial"/>
              <a:ea typeface="Arial"/>
              <a:cs typeface="Arial"/>
              <a:sym typeface="Arial"/>
            </a:endParaRPr>
          </a:p>
          <a:p>
            <a:pPr indent="-342900" lvl="0" marL="342900" rtl="0" algn="l">
              <a:lnSpc>
                <a:spcPct val="80000"/>
              </a:lnSpc>
              <a:spcBef>
                <a:spcPts val="500"/>
              </a:spcBef>
              <a:spcAft>
                <a:spcPts val="0"/>
              </a:spcAft>
              <a:buClr>
                <a:srgbClr val="000000"/>
              </a:buClr>
              <a:buSzPts val="2000"/>
              <a:buFont typeface="Arial"/>
              <a:buNone/>
            </a:pPr>
            <a:r>
              <a:rPr lang="ru">
                <a:latin typeface="Arial"/>
                <a:ea typeface="Arial"/>
                <a:cs typeface="Arial"/>
                <a:sym typeface="Arial"/>
              </a:rPr>
              <a:t>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CROSS JOIN  </a:t>
            </a:r>
            <a:r>
              <a:rPr i="1" lang="ru">
                <a:latin typeface="Arial"/>
                <a:ea typeface="Arial"/>
                <a:cs typeface="Arial"/>
                <a:sym typeface="Arial"/>
              </a:rPr>
              <a:t>table2 </a:t>
            </a:r>
            <a:endParaRPr/>
          </a:p>
        </p:txBody>
      </p:sp>
      <p:sp>
        <p:nvSpPr>
          <p:cNvPr id="478" name="Google Shape;478;g2ba6d6501fe_0_1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ba6d6501fe_0_18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 FROM employees CROSS JOIN departments;</a:t>
            </a:r>
            <a:endParaRPr/>
          </a:p>
        </p:txBody>
      </p:sp>
      <p:sp>
        <p:nvSpPr>
          <p:cNvPr id="484" name="Google Shape;484;g2ba6d6501fe_0_18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CROSS JOIN</a:t>
            </a:r>
            <a:endParaRPr/>
          </a:p>
        </p:txBody>
      </p:sp>
      <p:pic>
        <p:nvPicPr>
          <p:cNvPr id="485" name="Google Shape;485;g2ba6d6501fe_0_185"/>
          <p:cNvPicPr preferRelativeResize="0"/>
          <p:nvPr/>
        </p:nvPicPr>
        <p:blipFill>
          <a:blip r:embed="rId3">
            <a:alphaModFix/>
          </a:blip>
          <a:stretch>
            <a:fillRect/>
          </a:stretch>
        </p:blipFill>
        <p:spPr>
          <a:xfrm>
            <a:off x="832550" y="2300300"/>
            <a:ext cx="3095625" cy="723900"/>
          </a:xfrm>
          <a:prstGeom prst="rect">
            <a:avLst/>
          </a:prstGeom>
          <a:noFill/>
          <a:ln>
            <a:noFill/>
          </a:ln>
        </p:spPr>
      </p:pic>
      <p:pic>
        <p:nvPicPr>
          <p:cNvPr id="486" name="Google Shape;486;g2ba6d6501fe_0_185"/>
          <p:cNvPicPr preferRelativeResize="0"/>
          <p:nvPr/>
        </p:nvPicPr>
        <p:blipFill>
          <a:blip r:embed="rId4">
            <a:alphaModFix/>
          </a:blip>
          <a:stretch>
            <a:fillRect/>
          </a:stretch>
        </p:blipFill>
        <p:spPr>
          <a:xfrm>
            <a:off x="5570150" y="2300288"/>
            <a:ext cx="2266950" cy="542925"/>
          </a:xfrm>
          <a:prstGeom prst="rect">
            <a:avLst/>
          </a:prstGeom>
          <a:noFill/>
          <a:ln>
            <a:noFill/>
          </a:ln>
        </p:spPr>
      </p:pic>
      <p:pic>
        <p:nvPicPr>
          <p:cNvPr id="487" name="Google Shape;487;g2ba6d6501fe_0_185"/>
          <p:cNvPicPr preferRelativeResize="0"/>
          <p:nvPr/>
        </p:nvPicPr>
        <p:blipFill>
          <a:blip r:embed="rId5">
            <a:alphaModFix/>
          </a:blip>
          <a:stretch>
            <a:fillRect/>
          </a:stretch>
        </p:blipFill>
        <p:spPr>
          <a:xfrm>
            <a:off x="1760450" y="3525175"/>
            <a:ext cx="5467350" cy="1257300"/>
          </a:xfrm>
          <a:prstGeom prst="rect">
            <a:avLst/>
          </a:prstGeom>
          <a:noFill/>
          <a:ln>
            <a:noFill/>
          </a:ln>
        </p:spPr>
      </p:pic>
      <p:sp>
        <p:nvSpPr>
          <p:cNvPr id="488" name="Google Shape;488;g2ba6d6501fe_0_185"/>
          <p:cNvSpPr/>
          <p:nvPr/>
        </p:nvSpPr>
        <p:spPr>
          <a:xfrm>
            <a:off x="4505825" y="2689675"/>
            <a:ext cx="396600" cy="63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9" name="Google Shape;489;g2ba6d6501fe_0_1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ba6d6501fe_0_194"/>
          <p:cNvSpPr txBox="1"/>
          <p:nvPr>
            <p:ph idx="1" type="body"/>
          </p:nvPr>
        </p:nvSpPr>
        <p:spPr>
          <a:xfrm>
            <a:off x="387900" y="1224825"/>
            <a:ext cx="8368200" cy="334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 FROM employees CROSS JOIN departments;</a:t>
            </a:r>
            <a:endParaRPr/>
          </a:p>
          <a:p>
            <a:pPr indent="0" lvl="0" marL="0" rtl="0" algn="l">
              <a:spcBef>
                <a:spcPts val="0"/>
              </a:spcBef>
              <a:spcAft>
                <a:spcPts val="0"/>
              </a:spcAft>
              <a:buNone/>
            </a:pPr>
            <a:r>
              <a:rPr lang="ru"/>
              <a:t>SELECT * FROM employees INNER JOIN departments ON TRUE;</a:t>
            </a:r>
            <a:endParaRPr/>
          </a:p>
        </p:txBody>
      </p:sp>
      <p:sp>
        <p:nvSpPr>
          <p:cNvPr id="495" name="Google Shape;495;g2ba6d6501fe_0_19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CROSS JOIN</a:t>
            </a:r>
            <a:endParaRPr/>
          </a:p>
        </p:txBody>
      </p:sp>
      <p:pic>
        <p:nvPicPr>
          <p:cNvPr id="496" name="Google Shape;496;g2ba6d6501fe_0_194"/>
          <p:cNvPicPr preferRelativeResize="0"/>
          <p:nvPr/>
        </p:nvPicPr>
        <p:blipFill>
          <a:blip r:embed="rId3">
            <a:alphaModFix/>
          </a:blip>
          <a:stretch>
            <a:fillRect/>
          </a:stretch>
        </p:blipFill>
        <p:spPr>
          <a:xfrm>
            <a:off x="832550" y="2300300"/>
            <a:ext cx="3095625" cy="723900"/>
          </a:xfrm>
          <a:prstGeom prst="rect">
            <a:avLst/>
          </a:prstGeom>
          <a:noFill/>
          <a:ln>
            <a:noFill/>
          </a:ln>
        </p:spPr>
      </p:pic>
      <p:pic>
        <p:nvPicPr>
          <p:cNvPr id="497" name="Google Shape;497;g2ba6d6501fe_0_194"/>
          <p:cNvPicPr preferRelativeResize="0"/>
          <p:nvPr/>
        </p:nvPicPr>
        <p:blipFill>
          <a:blip r:embed="rId4">
            <a:alphaModFix/>
          </a:blip>
          <a:stretch>
            <a:fillRect/>
          </a:stretch>
        </p:blipFill>
        <p:spPr>
          <a:xfrm>
            <a:off x="5570150" y="2300288"/>
            <a:ext cx="2266950" cy="542925"/>
          </a:xfrm>
          <a:prstGeom prst="rect">
            <a:avLst/>
          </a:prstGeom>
          <a:noFill/>
          <a:ln>
            <a:noFill/>
          </a:ln>
        </p:spPr>
      </p:pic>
      <p:pic>
        <p:nvPicPr>
          <p:cNvPr id="498" name="Google Shape;498;g2ba6d6501fe_0_194"/>
          <p:cNvPicPr preferRelativeResize="0"/>
          <p:nvPr/>
        </p:nvPicPr>
        <p:blipFill>
          <a:blip r:embed="rId5">
            <a:alphaModFix/>
          </a:blip>
          <a:stretch>
            <a:fillRect/>
          </a:stretch>
        </p:blipFill>
        <p:spPr>
          <a:xfrm>
            <a:off x="1760450" y="3525175"/>
            <a:ext cx="5467350" cy="1257300"/>
          </a:xfrm>
          <a:prstGeom prst="rect">
            <a:avLst/>
          </a:prstGeom>
          <a:noFill/>
          <a:ln>
            <a:noFill/>
          </a:ln>
        </p:spPr>
      </p:pic>
      <p:sp>
        <p:nvSpPr>
          <p:cNvPr id="499" name="Google Shape;499;g2ba6d6501fe_0_194"/>
          <p:cNvSpPr/>
          <p:nvPr/>
        </p:nvSpPr>
        <p:spPr>
          <a:xfrm>
            <a:off x="4505825" y="2689675"/>
            <a:ext cx="396600" cy="63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0" name="Google Shape;500;g2ba6d6501fe_0_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b839fa5246_0_3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INNER JOIN</a:t>
            </a:r>
            <a:endParaRPr/>
          </a:p>
        </p:txBody>
      </p:sp>
      <p:sp>
        <p:nvSpPr>
          <p:cNvPr id="506" name="Google Shape;506;g2b839fa5246_0_38"/>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INNER JOIN: Returns records that have matching values in both tables</a:t>
            </a:r>
            <a:endParaRPr/>
          </a:p>
          <a:p>
            <a:pPr indent="-342900" lvl="0" marL="342900" rtl="0" algn="l">
              <a:lnSpc>
                <a:spcPct val="80000"/>
              </a:lnSpc>
              <a:spcBef>
                <a:spcPts val="1200"/>
              </a:spcBef>
              <a:spcAft>
                <a:spcPts val="0"/>
              </a:spcAft>
              <a:buClr>
                <a:srgbClr val="000000"/>
              </a:buClr>
              <a:buSzPts val="1600"/>
              <a:buFont typeface="Arial"/>
              <a:buNone/>
            </a:pPr>
            <a:r>
              <a:rPr b="1" i="1" lang="ru">
                <a:latin typeface="Arial"/>
                <a:ea typeface="Arial"/>
                <a:cs typeface="Arial"/>
                <a:sym typeface="Arial"/>
              </a:rPr>
              <a:t>INNER JOIN Syntax</a:t>
            </a:r>
            <a:endParaRPr>
              <a:latin typeface="Arial"/>
              <a:ea typeface="Arial"/>
              <a:cs typeface="Arial"/>
              <a:sym typeface="Arial"/>
            </a:endParaRPr>
          </a:p>
          <a:p>
            <a:pPr indent="-342900" lvl="0" marL="342900" rtl="0" algn="l">
              <a:lnSpc>
                <a:spcPct val="80000"/>
              </a:lnSpc>
              <a:spcBef>
                <a:spcPts val="400"/>
              </a:spcBef>
              <a:spcAft>
                <a:spcPts val="0"/>
              </a:spcAft>
              <a:buClr>
                <a:srgbClr val="0000CC"/>
              </a:buClr>
              <a:buSzPts val="1600"/>
              <a:buFont typeface="Arial"/>
              <a:buNone/>
            </a:pPr>
            <a:r>
              <a:rPr lang="ru">
                <a:latin typeface="Arial"/>
                <a:ea typeface="Arial"/>
                <a:cs typeface="Arial"/>
                <a:sym typeface="Arial"/>
              </a:rPr>
              <a:t>	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INNER JOIN </a:t>
            </a:r>
            <a:r>
              <a:rPr i="1" lang="ru">
                <a:latin typeface="Arial"/>
                <a:ea typeface="Arial"/>
                <a:cs typeface="Arial"/>
                <a:sym typeface="Arial"/>
              </a:rPr>
              <a:t>table2 </a:t>
            </a:r>
            <a:r>
              <a:rPr lang="ru">
                <a:latin typeface="Arial"/>
                <a:ea typeface="Arial"/>
                <a:cs typeface="Arial"/>
                <a:sym typeface="Arial"/>
              </a:rPr>
              <a:t>ON </a:t>
            </a:r>
            <a:r>
              <a:rPr i="1" lang="ru">
                <a:latin typeface="Arial"/>
                <a:ea typeface="Arial"/>
                <a:cs typeface="Arial"/>
                <a:sym typeface="Arial"/>
              </a:rPr>
              <a:t>table1.column_name </a:t>
            </a:r>
            <a:r>
              <a:rPr lang="ru">
                <a:latin typeface="Arial"/>
                <a:ea typeface="Arial"/>
                <a:cs typeface="Arial"/>
                <a:sym typeface="Arial"/>
              </a:rPr>
              <a:t>=</a:t>
            </a:r>
            <a:r>
              <a:rPr i="1" lang="ru">
                <a:latin typeface="Arial"/>
                <a:ea typeface="Arial"/>
                <a:cs typeface="Arial"/>
                <a:sym typeface="Arial"/>
              </a:rPr>
              <a:t> table2.column_name</a:t>
            </a:r>
            <a:endParaRPr>
              <a:latin typeface="Arial"/>
              <a:ea typeface="Arial"/>
              <a:cs typeface="Arial"/>
              <a:sym typeface="Arial"/>
            </a:endParaRPr>
          </a:p>
          <a:p>
            <a:pPr indent="0" lvl="0" marL="0" rtl="0" algn="l">
              <a:lnSpc>
                <a:spcPct val="115000"/>
              </a:lnSpc>
              <a:spcBef>
                <a:spcPts val="0"/>
              </a:spcBef>
              <a:spcAft>
                <a:spcPts val="1200"/>
              </a:spcAft>
              <a:buSzPts val="1800"/>
              <a:buNone/>
            </a:pPr>
            <a:r>
              <a:t/>
            </a:r>
            <a:endParaRPr/>
          </a:p>
        </p:txBody>
      </p:sp>
      <p:sp>
        <p:nvSpPr>
          <p:cNvPr id="507" name="Google Shape;507;g2b839fa5246_0_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ba6d6501fe_0_20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INNER JOIN</a:t>
            </a:r>
            <a:endParaRPr/>
          </a:p>
        </p:txBody>
      </p:sp>
      <p:sp>
        <p:nvSpPr>
          <p:cNvPr id="513" name="Google Shape;513;g2ba6d6501fe_0_203"/>
          <p:cNvSpPr txBox="1"/>
          <p:nvPr>
            <p:ph idx="1" type="body"/>
          </p:nvPr>
        </p:nvSpPr>
        <p:spPr>
          <a:xfrm>
            <a:off x="387900" y="1489825"/>
            <a:ext cx="3457200" cy="307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ru"/>
              <a:t>SELECT *</a:t>
            </a:r>
            <a:endParaRPr/>
          </a:p>
          <a:p>
            <a:pPr indent="0" lvl="0" marL="0" rtl="0" algn="l">
              <a:spcBef>
                <a:spcPts val="1200"/>
              </a:spcBef>
              <a:spcAft>
                <a:spcPts val="0"/>
              </a:spcAft>
              <a:buNone/>
            </a:pPr>
            <a:r>
              <a:rPr lang="ru"/>
              <a:t>FROM employees e</a:t>
            </a:r>
            <a:endParaRPr/>
          </a:p>
          <a:p>
            <a:pPr indent="0" lvl="0" marL="0" rtl="0" algn="l">
              <a:spcBef>
                <a:spcPts val="1200"/>
              </a:spcBef>
              <a:spcAft>
                <a:spcPts val="0"/>
              </a:spcAft>
              <a:buNone/>
            </a:pPr>
            <a:r>
              <a:rPr lang="ru"/>
              <a:t>    INNER JOIN departments d</a:t>
            </a:r>
            <a:endParaRPr/>
          </a:p>
          <a:p>
            <a:pPr indent="0" lvl="0" marL="0" rtl="0" algn="l">
              <a:spcBef>
                <a:spcPts val="1200"/>
              </a:spcBef>
              <a:spcAft>
                <a:spcPts val="0"/>
              </a:spcAft>
              <a:buNone/>
            </a:pPr>
            <a:r>
              <a:rPr lang="ru"/>
              <a:t>    ON e.department_id =d.department_id;</a:t>
            </a:r>
            <a:endParaRPr/>
          </a:p>
          <a:p>
            <a:pPr indent="0" lvl="0" marL="0" rtl="0" algn="l">
              <a:lnSpc>
                <a:spcPct val="115000"/>
              </a:lnSpc>
              <a:spcBef>
                <a:spcPts val="1200"/>
              </a:spcBef>
              <a:spcAft>
                <a:spcPts val="1200"/>
              </a:spcAft>
              <a:buSzPts val="1800"/>
              <a:buNone/>
            </a:pPr>
            <a:r>
              <a:t/>
            </a:r>
            <a:endParaRPr/>
          </a:p>
        </p:txBody>
      </p:sp>
      <p:pic>
        <p:nvPicPr>
          <p:cNvPr id="514" name="Google Shape;514;g2ba6d6501fe_0_203"/>
          <p:cNvPicPr preferRelativeResize="0"/>
          <p:nvPr/>
        </p:nvPicPr>
        <p:blipFill>
          <a:blip r:embed="rId3">
            <a:alphaModFix/>
          </a:blip>
          <a:stretch>
            <a:fillRect/>
          </a:stretch>
        </p:blipFill>
        <p:spPr>
          <a:xfrm>
            <a:off x="3314625" y="1573325"/>
            <a:ext cx="3095625" cy="723900"/>
          </a:xfrm>
          <a:prstGeom prst="rect">
            <a:avLst/>
          </a:prstGeom>
          <a:noFill/>
          <a:ln>
            <a:noFill/>
          </a:ln>
        </p:spPr>
      </p:pic>
      <p:pic>
        <p:nvPicPr>
          <p:cNvPr id="515" name="Google Shape;515;g2ba6d6501fe_0_203"/>
          <p:cNvPicPr preferRelativeResize="0"/>
          <p:nvPr/>
        </p:nvPicPr>
        <p:blipFill>
          <a:blip r:embed="rId4">
            <a:alphaModFix/>
          </a:blip>
          <a:stretch>
            <a:fillRect/>
          </a:stretch>
        </p:blipFill>
        <p:spPr>
          <a:xfrm>
            <a:off x="6684900" y="1754300"/>
            <a:ext cx="2266950" cy="542925"/>
          </a:xfrm>
          <a:prstGeom prst="rect">
            <a:avLst/>
          </a:prstGeom>
          <a:noFill/>
          <a:ln>
            <a:noFill/>
          </a:ln>
        </p:spPr>
      </p:pic>
      <p:pic>
        <p:nvPicPr>
          <p:cNvPr id="516" name="Google Shape;516;g2ba6d6501fe_0_203"/>
          <p:cNvPicPr preferRelativeResize="0"/>
          <p:nvPr/>
        </p:nvPicPr>
        <p:blipFill>
          <a:blip r:embed="rId5">
            <a:alphaModFix/>
          </a:blip>
          <a:stretch>
            <a:fillRect/>
          </a:stretch>
        </p:blipFill>
        <p:spPr>
          <a:xfrm>
            <a:off x="3189450" y="3593975"/>
            <a:ext cx="5467350" cy="723900"/>
          </a:xfrm>
          <a:prstGeom prst="rect">
            <a:avLst/>
          </a:prstGeom>
          <a:noFill/>
          <a:ln>
            <a:noFill/>
          </a:ln>
        </p:spPr>
      </p:pic>
      <p:sp>
        <p:nvSpPr>
          <p:cNvPr id="517" name="Google Shape;517;g2ba6d6501fe_0_203"/>
          <p:cNvSpPr/>
          <p:nvPr/>
        </p:nvSpPr>
        <p:spPr>
          <a:xfrm>
            <a:off x="5750400" y="2491425"/>
            <a:ext cx="594900" cy="771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8" name="Google Shape;518;g2ba6d6501fe_0_2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ba6d6501fe_0_21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INNER JOIN</a:t>
            </a:r>
            <a:endParaRPr/>
          </a:p>
        </p:txBody>
      </p:sp>
      <p:sp>
        <p:nvSpPr>
          <p:cNvPr id="524" name="Google Shape;524;g2ba6d6501fe_0_218"/>
          <p:cNvSpPr txBox="1"/>
          <p:nvPr>
            <p:ph idx="1" type="body"/>
          </p:nvPr>
        </p:nvSpPr>
        <p:spPr>
          <a:xfrm>
            <a:off x="387900" y="1489825"/>
            <a:ext cx="3457200" cy="307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ru"/>
              <a:t>SELECT *</a:t>
            </a:r>
            <a:endParaRPr/>
          </a:p>
          <a:p>
            <a:pPr indent="0" lvl="0" marL="0" rtl="0" algn="l">
              <a:spcBef>
                <a:spcPts val="1200"/>
              </a:spcBef>
              <a:spcAft>
                <a:spcPts val="0"/>
              </a:spcAft>
              <a:buNone/>
            </a:pPr>
            <a:r>
              <a:rPr lang="ru"/>
              <a:t>FROM employees e</a:t>
            </a:r>
            <a:endParaRPr/>
          </a:p>
          <a:p>
            <a:pPr indent="0" lvl="0" marL="0" rtl="0" algn="l">
              <a:spcBef>
                <a:spcPts val="1200"/>
              </a:spcBef>
              <a:spcAft>
                <a:spcPts val="0"/>
              </a:spcAft>
              <a:buNone/>
            </a:pPr>
            <a:r>
              <a:rPr lang="ru"/>
              <a:t>    INNER JOIN departments d</a:t>
            </a:r>
            <a:endParaRPr/>
          </a:p>
          <a:p>
            <a:pPr indent="0" lvl="0" marL="0" rtl="0" algn="l">
              <a:spcBef>
                <a:spcPts val="1200"/>
              </a:spcBef>
              <a:spcAft>
                <a:spcPts val="0"/>
              </a:spcAft>
              <a:buNone/>
            </a:pPr>
            <a:r>
              <a:rPr lang="ru"/>
              <a:t>    ON e.department_id = 1;</a:t>
            </a:r>
            <a:endParaRPr/>
          </a:p>
          <a:p>
            <a:pPr indent="0" lvl="0" marL="0" rtl="0" algn="l">
              <a:lnSpc>
                <a:spcPct val="115000"/>
              </a:lnSpc>
              <a:spcBef>
                <a:spcPts val="1200"/>
              </a:spcBef>
              <a:spcAft>
                <a:spcPts val="1200"/>
              </a:spcAft>
              <a:buSzPts val="1800"/>
              <a:buNone/>
            </a:pPr>
            <a:r>
              <a:t/>
            </a:r>
            <a:endParaRPr/>
          </a:p>
        </p:txBody>
      </p:sp>
      <p:pic>
        <p:nvPicPr>
          <p:cNvPr id="525" name="Google Shape;525;g2ba6d6501fe_0_218"/>
          <p:cNvPicPr preferRelativeResize="0"/>
          <p:nvPr/>
        </p:nvPicPr>
        <p:blipFill>
          <a:blip r:embed="rId3">
            <a:alphaModFix/>
          </a:blip>
          <a:stretch>
            <a:fillRect/>
          </a:stretch>
        </p:blipFill>
        <p:spPr>
          <a:xfrm>
            <a:off x="3314625" y="1573325"/>
            <a:ext cx="3095625" cy="723900"/>
          </a:xfrm>
          <a:prstGeom prst="rect">
            <a:avLst/>
          </a:prstGeom>
          <a:noFill/>
          <a:ln>
            <a:noFill/>
          </a:ln>
        </p:spPr>
      </p:pic>
      <p:pic>
        <p:nvPicPr>
          <p:cNvPr id="526" name="Google Shape;526;g2ba6d6501fe_0_218"/>
          <p:cNvPicPr preferRelativeResize="0"/>
          <p:nvPr/>
        </p:nvPicPr>
        <p:blipFill>
          <a:blip r:embed="rId4">
            <a:alphaModFix/>
          </a:blip>
          <a:stretch>
            <a:fillRect/>
          </a:stretch>
        </p:blipFill>
        <p:spPr>
          <a:xfrm>
            <a:off x="6684900" y="1754300"/>
            <a:ext cx="2266950" cy="542925"/>
          </a:xfrm>
          <a:prstGeom prst="rect">
            <a:avLst/>
          </a:prstGeom>
          <a:noFill/>
          <a:ln>
            <a:noFill/>
          </a:ln>
        </p:spPr>
      </p:pic>
      <p:sp>
        <p:nvSpPr>
          <p:cNvPr id="527" name="Google Shape;527;g2ba6d6501fe_0_218"/>
          <p:cNvSpPr/>
          <p:nvPr/>
        </p:nvSpPr>
        <p:spPr>
          <a:xfrm>
            <a:off x="5750400" y="2491425"/>
            <a:ext cx="594900" cy="771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528" name="Google Shape;528;g2ba6d6501fe_0_218"/>
          <p:cNvPicPr preferRelativeResize="0"/>
          <p:nvPr/>
        </p:nvPicPr>
        <p:blipFill>
          <a:blip r:embed="rId5">
            <a:alphaModFix/>
          </a:blip>
          <a:stretch>
            <a:fillRect/>
          </a:stretch>
        </p:blipFill>
        <p:spPr>
          <a:xfrm>
            <a:off x="3226075" y="3716338"/>
            <a:ext cx="5467350" cy="904875"/>
          </a:xfrm>
          <a:prstGeom prst="rect">
            <a:avLst/>
          </a:prstGeom>
          <a:noFill/>
          <a:ln>
            <a:noFill/>
          </a:ln>
        </p:spPr>
      </p:pic>
      <p:sp>
        <p:nvSpPr>
          <p:cNvPr id="529" name="Google Shape;529;g2ba6d6501fe_0_2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ba6d6501fe_0_22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INNER JOIN</a:t>
            </a:r>
            <a:endParaRPr/>
          </a:p>
        </p:txBody>
      </p:sp>
      <p:sp>
        <p:nvSpPr>
          <p:cNvPr id="535" name="Google Shape;535;g2ba6d6501fe_0_229"/>
          <p:cNvSpPr txBox="1"/>
          <p:nvPr>
            <p:ph idx="1" type="body"/>
          </p:nvPr>
        </p:nvSpPr>
        <p:spPr>
          <a:xfrm>
            <a:off x="387900" y="1489825"/>
            <a:ext cx="3457200" cy="30789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a:t>SELECT *</a:t>
            </a:r>
            <a:endParaRPr/>
          </a:p>
          <a:p>
            <a:pPr indent="0" lvl="0" marL="0" rtl="0" algn="l">
              <a:spcBef>
                <a:spcPts val="1200"/>
              </a:spcBef>
              <a:spcAft>
                <a:spcPts val="0"/>
              </a:spcAft>
              <a:buNone/>
            </a:pPr>
            <a:r>
              <a:rPr lang="ru"/>
              <a:t>FROM employees e</a:t>
            </a:r>
            <a:endParaRPr/>
          </a:p>
          <a:p>
            <a:pPr indent="0" lvl="0" marL="0" rtl="0" algn="l">
              <a:spcBef>
                <a:spcPts val="1200"/>
              </a:spcBef>
              <a:spcAft>
                <a:spcPts val="0"/>
              </a:spcAft>
              <a:buNone/>
            </a:pPr>
            <a:r>
              <a:rPr lang="ru"/>
              <a:t>    INNER JOIN departments d</a:t>
            </a:r>
            <a:endParaRPr/>
          </a:p>
          <a:p>
            <a:pPr indent="0" lvl="0" marL="0" rtl="0" algn="l">
              <a:spcBef>
                <a:spcPts val="1200"/>
              </a:spcBef>
              <a:spcAft>
                <a:spcPts val="0"/>
              </a:spcAft>
              <a:buNone/>
            </a:pPr>
            <a:r>
              <a:rPr lang="ru"/>
              <a:t>    ON e.department_id = d.department_id</a:t>
            </a:r>
            <a:endParaRPr/>
          </a:p>
          <a:p>
            <a:pPr indent="0" lvl="0" marL="0" rtl="0" algn="l">
              <a:spcBef>
                <a:spcPts val="1200"/>
              </a:spcBef>
              <a:spcAft>
                <a:spcPts val="0"/>
              </a:spcAft>
              <a:buNone/>
            </a:pPr>
            <a:r>
              <a:rPr lang="ru"/>
              <a:t>    AND e.department_id = 1;</a:t>
            </a:r>
            <a:endParaRPr/>
          </a:p>
          <a:p>
            <a:pPr indent="0" lvl="0" marL="0" rtl="0" algn="l">
              <a:lnSpc>
                <a:spcPct val="115000"/>
              </a:lnSpc>
              <a:spcBef>
                <a:spcPts val="1200"/>
              </a:spcBef>
              <a:spcAft>
                <a:spcPts val="1200"/>
              </a:spcAft>
              <a:buSzPts val="1800"/>
              <a:buNone/>
            </a:pPr>
            <a:r>
              <a:t/>
            </a:r>
            <a:endParaRPr/>
          </a:p>
        </p:txBody>
      </p:sp>
      <p:pic>
        <p:nvPicPr>
          <p:cNvPr id="536" name="Google Shape;536;g2ba6d6501fe_0_229"/>
          <p:cNvPicPr preferRelativeResize="0"/>
          <p:nvPr/>
        </p:nvPicPr>
        <p:blipFill>
          <a:blip r:embed="rId3">
            <a:alphaModFix/>
          </a:blip>
          <a:stretch>
            <a:fillRect/>
          </a:stretch>
        </p:blipFill>
        <p:spPr>
          <a:xfrm>
            <a:off x="3314625" y="1573325"/>
            <a:ext cx="3095625" cy="723900"/>
          </a:xfrm>
          <a:prstGeom prst="rect">
            <a:avLst/>
          </a:prstGeom>
          <a:noFill/>
          <a:ln>
            <a:noFill/>
          </a:ln>
        </p:spPr>
      </p:pic>
      <p:pic>
        <p:nvPicPr>
          <p:cNvPr id="537" name="Google Shape;537;g2ba6d6501fe_0_229"/>
          <p:cNvPicPr preferRelativeResize="0"/>
          <p:nvPr/>
        </p:nvPicPr>
        <p:blipFill>
          <a:blip r:embed="rId4">
            <a:alphaModFix/>
          </a:blip>
          <a:stretch>
            <a:fillRect/>
          </a:stretch>
        </p:blipFill>
        <p:spPr>
          <a:xfrm>
            <a:off x="6684900" y="1754300"/>
            <a:ext cx="2266950" cy="542925"/>
          </a:xfrm>
          <a:prstGeom prst="rect">
            <a:avLst/>
          </a:prstGeom>
          <a:noFill/>
          <a:ln>
            <a:noFill/>
          </a:ln>
        </p:spPr>
      </p:pic>
      <p:sp>
        <p:nvSpPr>
          <p:cNvPr id="538" name="Google Shape;538;g2ba6d6501fe_0_229"/>
          <p:cNvSpPr/>
          <p:nvPr/>
        </p:nvSpPr>
        <p:spPr>
          <a:xfrm>
            <a:off x="5750400" y="2491425"/>
            <a:ext cx="594900" cy="771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539" name="Google Shape;539;g2ba6d6501fe_0_229"/>
          <p:cNvPicPr preferRelativeResize="0"/>
          <p:nvPr/>
        </p:nvPicPr>
        <p:blipFill>
          <a:blip r:embed="rId5">
            <a:alphaModFix/>
          </a:blip>
          <a:stretch>
            <a:fillRect/>
          </a:stretch>
        </p:blipFill>
        <p:spPr>
          <a:xfrm>
            <a:off x="3577725" y="3608725"/>
            <a:ext cx="5467359" cy="542925"/>
          </a:xfrm>
          <a:prstGeom prst="rect">
            <a:avLst/>
          </a:prstGeom>
          <a:noFill/>
          <a:ln>
            <a:noFill/>
          </a:ln>
        </p:spPr>
      </p:pic>
      <p:sp>
        <p:nvSpPr>
          <p:cNvPr id="540" name="Google Shape;540;g2ba6d6501fe_0_2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b839fa5246_1_1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Create: restrictions</a:t>
            </a:r>
            <a:endParaRPr/>
          </a:p>
        </p:txBody>
      </p:sp>
      <p:sp>
        <p:nvSpPr>
          <p:cNvPr id="98" name="Google Shape;98;g2b839fa5246_1_11"/>
          <p:cNvSpPr txBox="1"/>
          <p:nvPr>
            <p:ph idx="1" type="body"/>
          </p:nvPr>
        </p:nvSpPr>
        <p:spPr>
          <a:xfrm>
            <a:off x="387900" y="1489825"/>
            <a:ext cx="4441500" cy="30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ru"/>
              <a:t>CREATE TABLE students (</a:t>
            </a:r>
            <a:endParaRPr/>
          </a:p>
          <a:p>
            <a:pPr indent="0" lvl="0" marL="457200" rtl="0" algn="l">
              <a:lnSpc>
                <a:spcPct val="100000"/>
              </a:lnSpc>
              <a:spcBef>
                <a:spcPts val="1200"/>
              </a:spcBef>
              <a:spcAft>
                <a:spcPts val="0"/>
              </a:spcAft>
              <a:buSzPts val="1800"/>
              <a:buNone/>
            </a:pPr>
            <a:r>
              <a:rPr lang="ru"/>
              <a:t>student_id        int         PRIMARY KEY,</a:t>
            </a:r>
            <a:endParaRPr/>
          </a:p>
          <a:p>
            <a:pPr indent="0" lvl="0" marL="457200" rtl="0" algn="l">
              <a:lnSpc>
                <a:spcPct val="100000"/>
              </a:lnSpc>
              <a:spcBef>
                <a:spcPts val="1200"/>
              </a:spcBef>
              <a:spcAft>
                <a:spcPts val="0"/>
              </a:spcAft>
              <a:buSzPts val="1800"/>
              <a:buNone/>
            </a:pPr>
            <a:r>
              <a:rPr lang="ru"/>
              <a:t>first_name varchar(50),</a:t>
            </a:r>
            <a:endParaRPr/>
          </a:p>
          <a:p>
            <a:pPr indent="0" lvl="0" marL="457200" rtl="0" algn="l">
              <a:lnSpc>
                <a:spcPct val="100000"/>
              </a:lnSpc>
              <a:spcBef>
                <a:spcPts val="1200"/>
              </a:spcBef>
              <a:spcAft>
                <a:spcPts val="0"/>
              </a:spcAft>
              <a:buSzPts val="1800"/>
              <a:buNone/>
            </a:pPr>
            <a:r>
              <a:rPr lang="ru"/>
              <a:t>last_name varchar(50),</a:t>
            </a:r>
            <a:endParaRPr/>
          </a:p>
          <a:p>
            <a:pPr indent="0" lvl="0" marL="457200" rtl="0" algn="l">
              <a:lnSpc>
                <a:spcPct val="100000"/>
              </a:lnSpc>
              <a:spcBef>
                <a:spcPts val="1200"/>
              </a:spcBef>
              <a:spcAft>
                <a:spcPts val="0"/>
              </a:spcAft>
              <a:buSzPts val="1800"/>
              <a:buNone/>
            </a:pPr>
            <a:r>
              <a:rPr lang="ru"/>
              <a:t>age  int  NOT NULL,</a:t>
            </a:r>
            <a:endParaRPr/>
          </a:p>
          <a:p>
            <a:pPr indent="0" lvl="0" marL="457200" rtl="0" algn="l">
              <a:lnSpc>
                <a:spcPct val="100000"/>
              </a:lnSpc>
              <a:spcBef>
                <a:spcPts val="1200"/>
              </a:spcBef>
              <a:spcAft>
                <a:spcPts val="0"/>
              </a:spcAft>
              <a:buSzPts val="1800"/>
              <a:buNone/>
            </a:pPr>
            <a:r>
              <a:rPr lang="ru"/>
              <a:t>email  varchar(100)</a:t>
            </a:r>
            <a:endParaRPr/>
          </a:p>
          <a:p>
            <a:pPr indent="0" lvl="0" marL="0" rtl="0" algn="l">
              <a:lnSpc>
                <a:spcPct val="100000"/>
              </a:lnSpc>
              <a:spcBef>
                <a:spcPts val="1200"/>
              </a:spcBef>
              <a:spcAft>
                <a:spcPts val="0"/>
              </a:spcAft>
              <a:buSzPts val="1800"/>
              <a:buNone/>
            </a:pPr>
            <a:r>
              <a:rPr lang="ru"/>
              <a:t>);</a:t>
            </a:r>
            <a:endParaRPr/>
          </a:p>
          <a:p>
            <a:pPr indent="0" lvl="0" marL="0" rtl="0" algn="l">
              <a:lnSpc>
                <a:spcPct val="100000"/>
              </a:lnSpc>
              <a:spcBef>
                <a:spcPts val="1200"/>
              </a:spcBef>
              <a:spcAft>
                <a:spcPts val="1200"/>
              </a:spcAft>
              <a:buSzPts val="1800"/>
              <a:buNone/>
            </a:pPr>
            <a:r>
              <a:t/>
            </a:r>
            <a:endParaRPr/>
          </a:p>
        </p:txBody>
      </p:sp>
      <p:sp>
        <p:nvSpPr>
          <p:cNvPr id="99" name="Google Shape;99;g2b839fa5246_1_11"/>
          <p:cNvSpPr/>
          <p:nvPr/>
        </p:nvSpPr>
        <p:spPr>
          <a:xfrm>
            <a:off x="899325" y="1935025"/>
            <a:ext cx="1181100" cy="402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cxnSp>
        <p:nvCxnSpPr>
          <p:cNvPr id="100" name="Google Shape;100;g2b839fa5246_1_11"/>
          <p:cNvCxnSpPr/>
          <p:nvPr/>
        </p:nvCxnSpPr>
        <p:spPr>
          <a:xfrm flipH="1">
            <a:off x="2100225" y="1270075"/>
            <a:ext cx="3455400" cy="630000"/>
          </a:xfrm>
          <a:prstGeom prst="straightConnector1">
            <a:avLst/>
          </a:prstGeom>
          <a:noFill/>
          <a:ln cap="flat" cmpd="sng" w="19050">
            <a:solidFill>
              <a:schemeClr val="dk1"/>
            </a:solidFill>
            <a:prstDash val="solid"/>
            <a:round/>
            <a:headEnd len="sm" w="sm" type="none"/>
            <a:tailEnd len="med" w="med" type="triangle"/>
          </a:ln>
        </p:spPr>
      </p:cxnSp>
      <p:sp>
        <p:nvSpPr>
          <p:cNvPr id="101" name="Google Shape;101;g2b839fa5246_1_11"/>
          <p:cNvSpPr txBox="1"/>
          <p:nvPr/>
        </p:nvSpPr>
        <p:spPr>
          <a:xfrm>
            <a:off x="5791675" y="946550"/>
            <a:ext cx="2554200" cy="54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ru" sz="1800" u="none" cap="none" strike="noStrike">
                <a:solidFill>
                  <a:schemeClr val="dk1"/>
                </a:solidFill>
                <a:latin typeface="Roboto"/>
                <a:ea typeface="Roboto"/>
                <a:cs typeface="Roboto"/>
                <a:sym typeface="Roboto"/>
              </a:rPr>
              <a:t>column name</a:t>
            </a:r>
            <a:endParaRPr b="0" i="0" sz="1800" u="none" cap="none" strike="noStrike">
              <a:solidFill>
                <a:schemeClr val="dk1"/>
              </a:solidFill>
              <a:latin typeface="Roboto"/>
              <a:ea typeface="Roboto"/>
              <a:cs typeface="Roboto"/>
              <a:sym typeface="Roboto"/>
            </a:endParaRPr>
          </a:p>
        </p:txBody>
      </p:sp>
      <p:sp>
        <p:nvSpPr>
          <p:cNvPr id="102" name="Google Shape;102;g2b839fa5246_1_11"/>
          <p:cNvSpPr/>
          <p:nvPr/>
        </p:nvSpPr>
        <p:spPr>
          <a:xfrm>
            <a:off x="2355100" y="1973700"/>
            <a:ext cx="444900" cy="402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cxnSp>
        <p:nvCxnSpPr>
          <p:cNvPr id="103" name="Google Shape;103;g2b839fa5246_1_11"/>
          <p:cNvCxnSpPr/>
          <p:nvPr/>
        </p:nvCxnSpPr>
        <p:spPr>
          <a:xfrm flipH="1">
            <a:off x="2817700" y="1641150"/>
            <a:ext cx="3437700" cy="346200"/>
          </a:xfrm>
          <a:prstGeom prst="straightConnector1">
            <a:avLst/>
          </a:prstGeom>
          <a:noFill/>
          <a:ln cap="flat" cmpd="sng" w="19050">
            <a:solidFill>
              <a:schemeClr val="dk1"/>
            </a:solidFill>
            <a:prstDash val="solid"/>
            <a:round/>
            <a:headEnd len="sm" w="sm" type="none"/>
            <a:tailEnd len="med" w="med" type="triangle"/>
          </a:ln>
        </p:spPr>
      </p:cxnSp>
      <p:sp>
        <p:nvSpPr>
          <p:cNvPr id="104" name="Google Shape;104;g2b839fa5246_1_11"/>
          <p:cNvSpPr txBox="1"/>
          <p:nvPr/>
        </p:nvSpPr>
        <p:spPr>
          <a:xfrm>
            <a:off x="6201900" y="1391725"/>
            <a:ext cx="2554200" cy="54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ru" sz="1800" u="none" cap="none" strike="noStrike">
                <a:solidFill>
                  <a:schemeClr val="dk1"/>
                </a:solidFill>
                <a:latin typeface="Roboto"/>
                <a:ea typeface="Roboto"/>
                <a:cs typeface="Roboto"/>
                <a:sym typeface="Roboto"/>
              </a:rPr>
              <a:t>column type</a:t>
            </a:r>
            <a:endParaRPr b="0" i="0" sz="1800" u="none" cap="none" strike="noStrike">
              <a:solidFill>
                <a:schemeClr val="dk1"/>
              </a:solidFill>
              <a:latin typeface="Roboto"/>
              <a:ea typeface="Roboto"/>
              <a:cs typeface="Roboto"/>
              <a:sym typeface="Roboto"/>
            </a:endParaRPr>
          </a:p>
        </p:txBody>
      </p:sp>
      <p:sp>
        <p:nvSpPr>
          <p:cNvPr id="105" name="Google Shape;105;g2b839fa5246_1_11"/>
          <p:cNvSpPr/>
          <p:nvPr/>
        </p:nvSpPr>
        <p:spPr>
          <a:xfrm>
            <a:off x="3185325" y="1935025"/>
            <a:ext cx="1539300" cy="402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cxnSp>
        <p:nvCxnSpPr>
          <p:cNvPr id="106" name="Google Shape;106;g2b839fa5246_1_11"/>
          <p:cNvCxnSpPr/>
          <p:nvPr/>
        </p:nvCxnSpPr>
        <p:spPr>
          <a:xfrm rot="10800000">
            <a:off x="4768200" y="2320150"/>
            <a:ext cx="1434600" cy="270900"/>
          </a:xfrm>
          <a:prstGeom prst="straightConnector1">
            <a:avLst/>
          </a:prstGeom>
          <a:noFill/>
          <a:ln cap="flat" cmpd="sng" w="19050">
            <a:solidFill>
              <a:schemeClr val="dk1"/>
            </a:solidFill>
            <a:prstDash val="solid"/>
            <a:round/>
            <a:headEnd len="sm" w="sm" type="none"/>
            <a:tailEnd len="med" w="med" type="triangle"/>
          </a:ln>
        </p:spPr>
      </p:cxnSp>
      <p:sp>
        <p:nvSpPr>
          <p:cNvPr id="107" name="Google Shape;107;g2b839fa5246_1_11"/>
          <p:cNvSpPr txBox="1"/>
          <p:nvPr/>
        </p:nvSpPr>
        <p:spPr>
          <a:xfrm>
            <a:off x="6255400" y="2436375"/>
            <a:ext cx="2554200" cy="54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ru" sz="1800" u="none" cap="none" strike="noStrike">
                <a:solidFill>
                  <a:schemeClr val="dk1"/>
                </a:solidFill>
                <a:latin typeface="Roboto"/>
                <a:ea typeface="Roboto"/>
                <a:cs typeface="Roboto"/>
                <a:sym typeface="Roboto"/>
              </a:rPr>
              <a:t>restriction</a:t>
            </a:r>
            <a:endParaRPr b="0" i="0" sz="1800" u="none" cap="none" strike="noStrike">
              <a:solidFill>
                <a:schemeClr val="dk1"/>
              </a:solidFill>
              <a:latin typeface="Roboto"/>
              <a:ea typeface="Roboto"/>
              <a:cs typeface="Roboto"/>
              <a:sym typeface="Roboto"/>
            </a:endParaRPr>
          </a:p>
        </p:txBody>
      </p:sp>
      <p:sp>
        <p:nvSpPr>
          <p:cNvPr id="108" name="Google Shape;108;g2b839fa5246_1_11"/>
          <p:cNvSpPr/>
          <p:nvPr/>
        </p:nvSpPr>
        <p:spPr>
          <a:xfrm>
            <a:off x="1745675" y="3250850"/>
            <a:ext cx="1229400" cy="402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cxnSp>
        <p:nvCxnSpPr>
          <p:cNvPr id="109" name="Google Shape;109;g2b839fa5246_1_11"/>
          <p:cNvCxnSpPr>
            <a:stCxn id="107" idx="1"/>
            <a:endCxn id="108" idx="3"/>
          </p:cNvCxnSpPr>
          <p:nvPr/>
        </p:nvCxnSpPr>
        <p:spPr>
          <a:xfrm flipH="1">
            <a:off x="2975200" y="2708025"/>
            <a:ext cx="3280200" cy="744000"/>
          </a:xfrm>
          <a:prstGeom prst="straightConnector1">
            <a:avLst/>
          </a:prstGeom>
          <a:noFill/>
          <a:ln cap="flat" cmpd="sng" w="19050">
            <a:solidFill>
              <a:schemeClr val="dk1"/>
            </a:solidFill>
            <a:prstDash val="solid"/>
            <a:round/>
            <a:headEnd len="sm" w="sm" type="none"/>
            <a:tailEnd len="med" w="med" type="triangle"/>
          </a:ln>
        </p:spPr>
      </p:cxnSp>
      <p:sp>
        <p:nvSpPr>
          <p:cNvPr id="110" name="Google Shape;110;g2b839fa5246_1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ba6d6501fe_0_11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LEFT JOIN</a:t>
            </a:r>
            <a:endParaRPr/>
          </a:p>
        </p:txBody>
      </p:sp>
      <p:sp>
        <p:nvSpPr>
          <p:cNvPr id="546" name="Google Shape;546;g2ba6d6501fe_0_11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LEFT (OUTER) JOIN: Returns all records from the left table and matching records from the table on the right</a:t>
            </a:r>
            <a:endParaRPr/>
          </a:p>
          <a:p>
            <a:pPr indent="0" lvl="0" marL="0" rtl="0" algn="l">
              <a:lnSpc>
                <a:spcPct val="115000"/>
              </a:lnSpc>
              <a:spcBef>
                <a:spcPts val="1200"/>
              </a:spcBef>
              <a:spcAft>
                <a:spcPts val="0"/>
              </a:spcAft>
              <a:buSzPts val="1800"/>
              <a:buNone/>
            </a:pPr>
            <a:r>
              <a:t/>
            </a:r>
            <a:endParaRPr/>
          </a:p>
          <a:p>
            <a:pPr indent="-342900" lvl="0" marL="342900" rtl="0" algn="l">
              <a:lnSpc>
                <a:spcPct val="80000"/>
              </a:lnSpc>
              <a:spcBef>
                <a:spcPts val="1200"/>
              </a:spcBef>
              <a:spcAft>
                <a:spcPts val="0"/>
              </a:spcAft>
              <a:buClr>
                <a:srgbClr val="000000"/>
              </a:buClr>
              <a:buSzPts val="2400"/>
              <a:buFont typeface="Arial"/>
              <a:buNone/>
            </a:pPr>
            <a:r>
              <a:rPr b="1" i="1" lang="ru">
                <a:latin typeface="Arial"/>
                <a:ea typeface="Arial"/>
                <a:cs typeface="Arial"/>
                <a:sym typeface="Arial"/>
              </a:rPr>
              <a:t>LEFT JOIN Syntax</a:t>
            </a:r>
            <a:endParaRPr>
              <a:latin typeface="Arial"/>
              <a:ea typeface="Arial"/>
              <a:cs typeface="Arial"/>
              <a:sym typeface="Arial"/>
            </a:endParaRPr>
          </a:p>
          <a:p>
            <a:pPr indent="-342900" lvl="0" marL="342900" rtl="0" algn="l">
              <a:lnSpc>
                <a:spcPct val="80000"/>
              </a:lnSpc>
              <a:spcBef>
                <a:spcPts val="500"/>
              </a:spcBef>
              <a:spcAft>
                <a:spcPts val="0"/>
              </a:spcAft>
              <a:buClr>
                <a:srgbClr val="000000"/>
              </a:buClr>
              <a:buSzPts val="2000"/>
              <a:buFont typeface="Arial"/>
              <a:buNone/>
            </a:pPr>
            <a:r>
              <a:rPr lang="ru">
                <a:latin typeface="Arial"/>
                <a:ea typeface="Arial"/>
                <a:cs typeface="Arial"/>
                <a:sym typeface="Arial"/>
              </a:rPr>
              <a:t>	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LEFT JOIN </a:t>
            </a:r>
            <a:r>
              <a:rPr i="1" lang="ru">
                <a:latin typeface="Arial"/>
                <a:ea typeface="Arial"/>
                <a:cs typeface="Arial"/>
                <a:sym typeface="Arial"/>
              </a:rPr>
              <a:t>table2 </a:t>
            </a:r>
            <a:r>
              <a:rPr lang="ru">
                <a:latin typeface="Arial"/>
                <a:ea typeface="Arial"/>
                <a:cs typeface="Arial"/>
                <a:sym typeface="Arial"/>
              </a:rPr>
              <a:t>ON </a:t>
            </a:r>
            <a:r>
              <a:rPr i="1" lang="ru">
                <a:latin typeface="Arial"/>
                <a:ea typeface="Arial"/>
                <a:cs typeface="Arial"/>
                <a:sym typeface="Arial"/>
              </a:rPr>
              <a:t>table1.column_name </a:t>
            </a:r>
            <a:r>
              <a:rPr lang="ru">
                <a:latin typeface="Arial"/>
                <a:ea typeface="Arial"/>
                <a:cs typeface="Arial"/>
                <a:sym typeface="Arial"/>
              </a:rPr>
              <a:t>=</a:t>
            </a:r>
            <a:r>
              <a:rPr i="1" lang="ru">
                <a:latin typeface="Arial"/>
                <a:ea typeface="Arial"/>
                <a:cs typeface="Arial"/>
                <a:sym typeface="Arial"/>
              </a:rPr>
              <a:t> table2.column_name</a:t>
            </a:r>
            <a:r>
              <a:rPr lang="ru">
                <a:latin typeface="Arial"/>
                <a:ea typeface="Arial"/>
                <a:cs typeface="Arial"/>
                <a:sym typeface="Arial"/>
              </a:rPr>
              <a:t>;</a:t>
            </a:r>
            <a:endParaRPr/>
          </a:p>
        </p:txBody>
      </p:sp>
      <p:sp>
        <p:nvSpPr>
          <p:cNvPr id="547" name="Google Shape;547;g2ba6d6501fe_0_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2ba6d6501fe_0_24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LEFT JOIN</a:t>
            </a:r>
            <a:endParaRPr/>
          </a:p>
        </p:txBody>
      </p:sp>
      <p:sp>
        <p:nvSpPr>
          <p:cNvPr id="553" name="Google Shape;553;g2ba6d6501fe_0_240"/>
          <p:cNvSpPr txBox="1"/>
          <p:nvPr>
            <p:ph idx="1" type="body"/>
          </p:nvPr>
        </p:nvSpPr>
        <p:spPr>
          <a:xfrm>
            <a:off x="387900" y="1489825"/>
            <a:ext cx="3809400" cy="1519200"/>
          </a:xfrm>
          <a:prstGeom prst="rect">
            <a:avLst/>
          </a:prstGeom>
          <a:noFill/>
          <a:ln>
            <a:noFill/>
          </a:ln>
        </p:spPr>
        <p:txBody>
          <a:bodyPr anchorCtr="0" anchor="t" bIns="91425" lIns="91425" spcFirstLastPara="1" rIns="91425" wrap="square" tIns="91425">
            <a:normAutofit/>
          </a:bodyPr>
          <a:lstStyle/>
          <a:p>
            <a:pPr indent="-342900" lvl="0" marL="342900" rtl="0" algn="l">
              <a:lnSpc>
                <a:spcPct val="80000"/>
              </a:lnSpc>
              <a:spcBef>
                <a:spcPts val="500"/>
              </a:spcBef>
              <a:spcAft>
                <a:spcPts val="0"/>
              </a:spcAft>
              <a:buNone/>
            </a:pPr>
            <a:r>
              <a:rPr lang="ru"/>
              <a:t>SELECT * FROM employees</a:t>
            </a:r>
            <a:endParaRPr/>
          </a:p>
          <a:p>
            <a:pPr indent="-342900" lvl="0" marL="342900" rtl="0" algn="l">
              <a:lnSpc>
                <a:spcPct val="80000"/>
              </a:lnSpc>
              <a:spcBef>
                <a:spcPts val="500"/>
              </a:spcBef>
              <a:spcAft>
                <a:spcPts val="0"/>
              </a:spcAft>
              <a:buNone/>
            </a:pPr>
            <a:r>
              <a:rPr lang="ru"/>
              <a:t>    LEFT JOIN departments</a:t>
            </a:r>
            <a:endParaRPr/>
          </a:p>
          <a:p>
            <a:pPr indent="-342900" lvl="0" marL="342900" rtl="0" algn="l">
              <a:lnSpc>
                <a:spcPct val="80000"/>
              </a:lnSpc>
              <a:spcBef>
                <a:spcPts val="500"/>
              </a:spcBef>
              <a:spcAft>
                <a:spcPts val="0"/>
              </a:spcAft>
              <a:buNone/>
            </a:pPr>
            <a:r>
              <a:rPr lang="ru"/>
              <a:t>    ON employees.department_id =</a:t>
            </a:r>
            <a:endParaRPr/>
          </a:p>
          <a:p>
            <a:pPr indent="-342900" lvl="0" marL="342900" rtl="0" algn="l">
              <a:lnSpc>
                <a:spcPct val="80000"/>
              </a:lnSpc>
              <a:spcBef>
                <a:spcPts val="500"/>
              </a:spcBef>
              <a:spcAft>
                <a:spcPts val="0"/>
              </a:spcAft>
              <a:buNone/>
            </a:pPr>
            <a:r>
              <a:rPr lang="ru"/>
              <a:t>    departments.department_id;</a:t>
            </a:r>
            <a:endParaRPr/>
          </a:p>
        </p:txBody>
      </p:sp>
      <p:pic>
        <p:nvPicPr>
          <p:cNvPr id="554" name="Google Shape;554;g2ba6d6501fe_0_240"/>
          <p:cNvPicPr preferRelativeResize="0"/>
          <p:nvPr/>
        </p:nvPicPr>
        <p:blipFill>
          <a:blip r:embed="rId3">
            <a:alphaModFix/>
          </a:blip>
          <a:stretch>
            <a:fillRect/>
          </a:stretch>
        </p:blipFill>
        <p:spPr>
          <a:xfrm>
            <a:off x="3887100" y="922050"/>
            <a:ext cx="3095625" cy="1085850"/>
          </a:xfrm>
          <a:prstGeom prst="rect">
            <a:avLst/>
          </a:prstGeom>
          <a:noFill/>
          <a:ln>
            <a:noFill/>
          </a:ln>
        </p:spPr>
      </p:pic>
      <p:pic>
        <p:nvPicPr>
          <p:cNvPr id="555" name="Google Shape;555;g2ba6d6501fe_0_240"/>
          <p:cNvPicPr preferRelativeResize="0"/>
          <p:nvPr/>
        </p:nvPicPr>
        <p:blipFill>
          <a:blip r:embed="rId4">
            <a:alphaModFix/>
          </a:blip>
          <a:stretch>
            <a:fillRect/>
          </a:stretch>
        </p:blipFill>
        <p:spPr>
          <a:xfrm>
            <a:off x="6676400" y="2162100"/>
            <a:ext cx="2266950" cy="723900"/>
          </a:xfrm>
          <a:prstGeom prst="rect">
            <a:avLst/>
          </a:prstGeom>
          <a:noFill/>
          <a:ln>
            <a:noFill/>
          </a:ln>
        </p:spPr>
      </p:pic>
      <p:pic>
        <p:nvPicPr>
          <p:cNvPr id="556" name="Google Shape;556;g2ba6d6501fe_0_240"/>
          <p:cNvPicPr preferRelativeResize="0"/>
          <p:nvPr/>
        </p:nvPicPr>
        <p:blipFill>
          <a:blip r:embed="rId5">
            <a:alphaModFix/>
          </a:blip>
          <a:stretch>
            <a:fillRect/>
          </a:stretch>
        </p:blipFill>
        <p:spPr>
          <a:xfrm>
            <a:off x="2223025" y="3601975"/>
            <a:ext cx="5467350" cy="1085850"/>
          </a:xfrm>
          <a:prstGeom prst="rect">
            <a:avLst/>
          </a:prstGeom>
          <a:noFill/>
          <a:ln>
            <a:noFill/>
          </a:ln>
        </p:spPr>
      </p:pic>
      <p:sp>
        <p:nvSpPr>
          <p:cNvPr id="557" name="Google Shape;557;g2ba6d6501fe_0_240"/>
          <p:cNvSpPr/>
          <p:nvPr/>
        </p:nvSpPr>
        <p:spPr>
          <a:xfrm>
            <a:off x="5199700" y="2480425"/>
            <a:ext cx="512400" cy="686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58" name="Google Shape;558;g2ba6d6501fe_0_2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ba6d6501fe_0_12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RIGHT JOIN</a:t>
            </a:r>
            <a:endParaRPr/>
          </a:p>
        </p:txBody>
      </p:sp>
      <p:sp>
        <p:nvSpPr>
          <p:cNvPr id="564" name="Google Shape;564;g2ba6d6501fe_0_12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RIGHT (OUTER) JOIN: Returns all records from the table on the right, and matching records from the left table</a:t>
            </a:r>
            <a:endParaRPr/>
          </a:p>
          <a:p>
            <a:pPr indent="-342900" lvl="0" marL="342900" rtl="0" algn="l">
              <a:lnSpc>
                <a:spcPct val="80000"/>
              </a:lnSpc>
              <a:spcBef>
                <a:spcPts val="1200"/>
              </a:spcBef>
              <a:spcAft>
                <a:spcPts val="0"/>
              </a:spcAft>
              <a:buClr>
                <a:srgbClr val="000000"/>
              </a:buClr>
              <a:buSzPts val="2000"/>
              <a:buFont typeface="Arial"/>
              <a:buNone/>
            </a:pPr>
            <a:r>
              <a:rPr b="1" i="1" lang="ru">
                <a:latin typeface="Arial"/>
                <a:ea typeface="Arial"/>
                <a:cs typeface="Arial"/>
                <a:sym typeface="Arial"/>
              </a:rPr>
              <a:t>RIGHT JOIN Syntax</a:t>
            </a:r>
            <a:endParaRPr>
              <a:latin typeface="Arial"/>
              <a:ea typeface="Arial"/>
              <a:cs typeface="Arial"/>
              <a:sym typeface="Arial"/>
            </a:endParaRPr>
          </a:p>
          <a:p>
            <a:pPr indent="-342900" lvl="0" marL="342900" rtl="0" algn="l">
              <a:lnSpc>
                <a:spcPct val="80000"/>
              </a:lnSpc>
              <a:spcBef>
                <a:spcPts val="500"/>
              </a:spcBef>
              <a:spcAft>
                <a:spcPts val="0"/>
              </a:spcAft>
              <a:buClr>
                <a:srgbClr val="000000"/>
              </a:buClr>
              <a:buSzPts val="2000"/>
              <a:buFont typeface="Arial"/>
              <a:buNone/>
            </a:pPr>
            <a:r>
              <a:rPr lang="ru">
                <a:latin typeface="Arial"/>
                <a:ea typeface="Arial"/>
                <a:cs typeface="Arial"/>
                <a:sym typeface="Arial"/>
              </a:rPr>
              <a:t>	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RIGHT JOIN </a:t>
            </a:r>
            <a:r>
              <a:rPr i="1" lang="ru">
                <a:latin typeface="Arial"/>
                <a:ea typeface="Arial"/>
                <a:cs typeface="Arial"/>
                <a:sym typeface="Arial"/>
              </a:rPr>
              <a:t>table2 </a:t>
            </a:r>
            <a:r>
              <a:rPr lang="ru">
                <a:latin typeface="Arial"/>
                <a:ea typeface="Arial"/>
                <a:cs typeface="Arial"/>
                <a:sym typeface="Arial"/>
              </a:rPr>
              <a:t>ON </a:t>
            </a:r>
            <a:r>
              <a:rPr i="1" lang="ru">
                <a:latin typeface="Arial"/>
                <a:ea typeface="Arial"/>
                <a:cs typeface="Arial"/>
                <a:sym typeface="Arial"/>
              </a:rPr>
              <a:t>table1.column_name </a:t>
            </a:r>
            <a:r>
              <a:rPr lang="ru">
                <a:latin typeface="Arial"/>
                <a:ea typeface="Arial"/>
                <a:cs typeface="Arial"/>
                <a:sym typeface="Arial"/>
              </a:rPr>
              <a:t>=</a:t>
            </a:r>
            <a:r>
              <a:rPr i="1" lang="ru">
                <a:latin typeface="Arial"/>
                <a:ea typeface="Arial"/>
                <a:cs typeface="Arial"/>
                <a:sym typeface="Arial"/>
              </a:rPr>
              <a:t> table2.column_name</a:t>
            </a:r>
            <a:r>
              <a:rPr lang="ru">
                <a:latin typeface="Arial"/>
                <a:ea typeface="Arial"/>
                <a:cs typeface="Arial"/>
                <a:sym typeface="Arial"/>
              </a:rPr>
              <a:t>;</a:t>
            </a:r>
            <a:endParaRPr/>
          </a:p>
        </p:txBody>
      </p:sp>
      <p:sp>
        <p:nvSpPr>
          <p:cNvPr id="565" name="Google Shape;565;g2ba6d6501fe_0_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ba6d6501fe_0_25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RIGHT JOIN</a:t>
            </a:r>
            <a:endParaRPr/>
          </a:p>
        </p:txBody>
      </p:sp>
      <p:sp>
        <p:nvSpPr>
          <p:cNvPr id="571" name="Google Shape;571;g2ba6d6501fe_0_250"/>
          <p:cNvSpPr txBox="1"/>
          <p:nvPr>
            <p:ph idx="1" type="body"/>
          </p:nvPr>
        </p:nvSpPr>
        <p:spPr>
          <a:xfrm>
            <a:off x="387900" y="1489824"/>
            <a:ext cx="3721500" cy="1387200"/>
          </a:xfrm>
          <a:prstGeom prst="rect">
            <a:avLst/>
          </a:prstGeom>
          <a:noFill/>
          <a:ln>
            <a:noFill/>
          </a:ln>
        </p:spPr>
        <p:txBody>
          <a:bodyPr anchorCtr="0" anchor="t" bIns="91425" lIns="91425" spcFirstLastPara="1" rIns="91425" wrap="square" tIns="91425">
            <a:normAutofit/>
          </a:bodyPr>
          <a:lstStyle/>
          <a:p>
            <a:pPr indent="-342900" lvl="0" marL="342900" rtl="0" algn="l">
              <a:lnSpc>
                <a:spcPct val="80000"/>
              </a:lnSpc>
              <a:spcBef>
                <a:spcPts val="500"/>
              </a:spcBef>
              <a:spcAft>
                <a:spcPts val="0"/>
              </a:spcAft>
              <a:buNone/>
            </a:pPr>
            <a:r>
              <a:rPr lang="ru"/>
              <a:t>SELECT * FROM employees</a:t>
            </a:r>
            <a:endParaRPr/>
          </a:p>
          <a:p>
            <a:pPr indent="-342900" lvl="0" marL="342900" rtl="0" algn="l">
              <a:lnSpc>
                <a:spcPct val="80000"/>
              </a:lnSpc>
              <a:spcBef>
                <a:spcPts val="500"/>
              </a:spcBef>
              <a:spcAft>
                <a:spcPts val="0"/>
              </a:spcAft>
              <a:buNone/>
            </a:pPr>
            <a:r>
              <a:rPr lang="ru"/>
              <a:t>    RIGHT JOIN departments</a:t>
            </a:r>
            <a:endParaRPr/>
          </a:p>
          <a:p>
            <a:pPr indent="-342900" lvl="0" marL="342900" rtl="0" algn="l">
              <a:lnSpc>
                <a:spcPct val="80000"/>
              </a:lnSpc>
              <a:spcBef>
                <a:spcPts val="500"/>
              </a:spcBef>
              <a:spcAft>
                <a:spcPts val="0"/>
              </a:spcAft>
              <a:buNone/>
            </a:pPr>
            <a:r>
              <a:rPr lang="ru"/>
              <a:t>    ON employees.department_id =</a:t>
            </a:r>
            <a:endParaRPr/>
          </a:p>
          <a:p>
            <a:pPr indent="-342900" lvl="0" marL="342900" rtl="0" algn="l">
              <a:lnSpc>
                <a:spcPct val="80000"/>
              </a:lnSpc>
              <a:spcBef>
                <a:spcPts val="500"/>
              </a:spcBef>
              <a:spcAft>
                <a:spcPts val="0"/>
              </a:spcAft>
              <a:buNone/>
            </a:pPr>
            <a:r>
              <a:rPr lang="ru"/>
              <a:t>    departments.department_id;</a:t>
            </a:r>
            <a:endParaRPr/>
          </a:p>
        </p:txBody>
      </p:sp>
      <p:pic>
        <p:nvPicPr>
          <p:cNvPr id="572" name="Google Shape;572;g2ba6d6501fe_0_250"/>
          <p:cNvPicPr preferRelativeResize="0"/>
          <p:nvPr/>
        </p:nvPicPr>
        <p:blipFill>
          <a:blip r:embed="rId3">
            <a:alphaModFix/>
          </a:blip>
          <a:stretch>
            <a:fillRect/>
          </a:stretch>
        </p:blipFill>
        <p:spPr>
          <a:xfrm>
            <a:off x="4040325" y="771574"/>
            <a:ext cx="3095625" cy="1085850"/>
          </a:xfrm>
          <a:prstGeom prst="rect">
            <a:avLst/>
          </a:prstGeom>
          <a:noFill/>
          <a:ln>
            <a:noFill/>
          </a:ln>
        </p:spPr>
      </p:pic>
      <p:pic>
        <p:nvPicPr>
          <p:cNvPr id="573" name="Google Shape;573;g2ba6d6501fe_0_250"/>
          <p:cNvPicPr preferRelativeResize="0"/>
          <p:nvPr/>
        </p:nvPicPr>
        <p:blipFill>
          <a:blip r:embed="rId4">
            <a:alphaModFix/>
          </a:blip>
          <a:stretch>
            <a:fillRect/>
          </a:stretch>
        </p:blipFill>
        <p:spPr>
          <a:xfrm>
            <a:off x="6489150" y="2153124"/>
            <a:ext cx="2266950" cy="723900"/>
          </a:xfrm>
          <a:prstGeom prst="rect">
            <a:avLst/>
          </a:prstGeom>
          <a:noFill/>
          <a:ln>
            <a:noFill/>
          </a:ln>
        </p:spPr>
      </p:pic>
      <p:pic>
        <p:nvPicPr>
          <p:cNvPr id="574" name="Google Shape;574;g2ba6d6501fe_0_250"/>
          <p:cNvPicPr preferRelativeResize="0"/>
          <p:nvPr/>
        </p:nvPicPr>
        <p:blipFill>
          <a:blip r:embed="rId5">
            <a:alphaModFix/>
          </a:blip>
          <a:stretch>
            <a:fillRect/>
          </a:stretch>
        </p:blipFill>
        <p:spPr>
          <a:xfrm>
            <a:off x="2333150" y="3425924"/>
            <a:ext cx="5657850" cy="1085850"/>
          </a:xfrm>
          <a:prstGeom prst="rect">
            <a:avLst/>
          </a:prstGeom>
          <a:noFill/>
          <a:ln>
            <a:noFill/>
          </a:ln>
        </p:spPr>
      </p:pic>
      <p:sp>
        <p:nvSpPr>
          <p:cNvPr id="575" name="Google Shape;575;g2ba6d6501fe_0_250"/>
          <p:cNvSpPr/>
          <p:nvPr/>
        </p:nvSpPr>
        <p:spPr>
          <a:xfrm>
            <a:off x="5397950" y="2183050"/>
            <a:ext cx="528600" cy="88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6" name="Google Shape;576;g2ba6d6501fe_0_2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ba6d6501fe_0_13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FULL JOIN</a:t>
            </a:r>
            <a:endParaRPr/>
          </a:p>
        </p:txBody>
      </p:sp>
      <p:sp>
        <p:nvSpPr>
          <p:cNvPr id="582" name="Google Shape;582;g2ba6d6501fe_0_13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FULL (OUTER) JOIN: Returns all records when there is a match in the left or right table</a:t>
            </a:r>
            <a:endParaRPr/>
          </a:p>
          <a:p>
            <a:pPr indent="-342900" lvl="0" marL="342900" rtl="0" algn="l">
              <a:lnSpc>
                <a:spcPct val="80000"/>
              </a:lnSpc>
              <a:spcBef>
                <a:spcPts val="1200"/>
              </a:spcBef>
              <a:spcAft>
                <a:spcPts val="0"/>
              </a:spcAft>
              <a:buClr>
                <a:srgbClr val="000000"/>
              </a:buClr>
              <a:buSzPts val="2000"/>
              <a:buFont typeface="Arial"/>
              <a:buNone/>
            </a:pPr>
            <a:r>
              <a:rPr b="1" i="1" lang="ru">
                <a:latin typeface="Arial"/>
                <a:ea typeface="Arial"/>
                <a:cs typeface="Arial"/>
                <a:sym typeface="Arial"/>
              </a:rPr>
              <a:t>FULL OUTER JOIN Syntax</a:t>
            </a:r>
            <a:endParaRPr>
              <a:latin typeface="Arial"/>
              <a:ea typeface="Arial"/>
              <a:cs typeface="Arial"/>
              <a:sym typeface="Arial"/>
            </a:endParaRPr>
          </a:p>
          <a:p>
            <a:pPr indent="-342900" lvl="0" marL="342900" rtl="0" algn="l">
              <a:lnSpc>
                <a:spcPct val="80000"/>
              </a:lnSpc>
              <a:spcBef>
                <a:spcPts val="500"/>
              </a:spcBef>
              <a:spcAft>
                <a:spcPts val="0"/>
              </a:spcAft>
              <a:buClr>
                <a:srgbClr val="000000"/>
              </a:buClr>
              <a:buSzPts val="2000"/>
              <a:buFont typeface="Arial"/>
              <a:buNone/>
            </a:pPr>
            <a:r>
              <a:rPr lang="ru">
                <a:latin typeface="Arial"/>
                <a:ea typeface="Arial"/>
                <a:cs typeface="Arial"/>
                <a:sym typeface="Arial"/>
              </a:rPr>
              <a:t>	SELECT </a:t>
            </a:r>
            <a:r>
              <a:rPr i="1" lang="ru">
                <a:latin typeface="Arial"/>
                <a:ea typeface="Arial"/>
                <a:cs typeface="Arial"/>
                <a:sym typeface="Arial"/>
              </a:rPr>
              <a:t>column_name(s)</a:t>
            </a:r>
            <a:br>
              <a:rPr i="1" lang="ru">
                <a:latin typeface="Arial"/>
                <a:ea typeface="Arial"/>
                <a:cs typeface="Arial"/>
                <a:sym typeface="Arial"/>
              </a:rPr>
            </a:br>
            <a:r>
              <a:rPr lang="ru">
                <a:latin typeface="Arial"/>
                <a:ea typeface="Arial"/>
                <a:cs typeface="Arial"/>
                <a:sym typeface="Arial"/>
              </a:rPr>
              <a:t>FROM </a:t>
            </a:r>
            <a:r>
              <a:rPr i="1" lang="ru">
                <a:latin typeface="Arial"/>
                <a:ea typeface="Arial"/>
                <a:cs typeface="Arial"/>
                <a:sym typeface="Arial"/>
              </a:rPr>
              <a:t>table1</a:t>
            </a:r>
            <a:br>
              <a:rPr i="1" lang="ru">
                <a:latin typeface="Arial"/>
                <a:ea typeface="Arial"/>
                <a:cs typeface="Arial"/>
                <a:sym typeface="Arial"/>
              </a:rPr>
            </a:br>
            <a:r>
              <a:rPr lang="ru">
                <a:latin typeface="Arial"/>
                <a:ea typeface="Arial"/>
                <a:cs typeface="Arial"/>
                <a:sym typeface="Arial"/>
              </a:rPr>
              <a:t>FULL OUTER JOIN </a:t>
            </a:r>
            <a:r>
              <a:rPr i="1" lang="ru">
                <a:latin typeface="Arial"/>
                <a:ea typeface="Arial"/>
                <a:cs typeface="Arial"/>
                <a:sym typeface="Arial"/>
              </a:rPr>
              <a:t>table2 </a:t>
            </a:r>
            <a:r>
              <a:rPr lang="ru">
                <a:latin typeface="Arial"/>
                <a:ea typeface="Arial"/>
                <a:cs typeface="Arial"/>
                <a:sym typeface="Arial"/>
              </a:rPr>
              <a:t>ON </a:t>
            </a:r>
            <a:r>
              <a:rPr i="1" lang="ru">
                <a:latin typeface="Arial"/>
                <a:ea typeface="Arial"/>
                <a:cs typeface="Arial"/>
                <a:sym typeface="Arial"/>
              </a:rPr>
              <a:t>table1.column_name </a:t>
            </a:r>
            <a:r>
              <a:rPr lang="ru">
                <a:latin typeface="Arial"/>
                <a:ea typeface="Arial"/>
                <a:cs typeface="Arial"/>
                <a:sym typeface="Arial"/>
              </a:rPr>
              <a:t>=</a:t>
            </a:r>
            <a:r>
              <a:rPr i="1" lang="ru">
                <a:latin typeface="Arial"/>
                <a:ea typeface="Arial"/>
                <a:cs typeface="Arial"/>
                <a:sym typeface="Arial"/>
              </a:rPr>
              <a:t> table2.column_name</a:t>
            </a:r>
            <a:r>
              <a:rPr lang="ru">
                <a:latin typeface="Arial"/>
                <a:ea typeface="Arial"/>
                <a:cs typeface="Arial"/>
                <a:sym typeface="Arial"/>
              </a:rPr>
              <a:t>;</a:t>
            </a:r>
            <a:endParaRPr/>
          </a:p>
          <a:p>
            <a:pPr indent="0" lvl="0" marL="0" rtl="0" algn="l">
              <a:lnSpc>
                <a:spcPct val="115000"/>
              </a:lnSpc>
              <a:spcBef>
                <a:spcPts val="0"/>
              </a:spcBef>
              <a:spcAft>
                <a:spcPts val="1200"/>
              </a:spcAft>
              <a:buSzPts val="1800"/>
              <a:buNone/>
            </a:pPr>
            <a:r>
              <a:t/>
            </a:r>
            <a:endParaRPr/>
          </a:p>
        </p:txBody>
      </p:sp>
      <p:sp>
        <p:nvSpPr>
          <p:cNvPr id="583" name="Google Shape;583;g2ba6d6501fe_0_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ba6d6501fe_0_26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FULL JOIN</a:t>
            </a:r>
            <a:endParaRPr/>
          </a:p>
        </p:txBody>
      </p:sp>
      <p:sp>
        <p:nvSpPr>
          <p:cNvPr id="589" name="Google Shape;589;g2ba6d6501fe_0_260"/>
          <p:cNvSpPr txBox="1"/>
          <p:nvPr>
            <p:ph idx="1" type="body"/>
          </p:nvPr>
        </p:nvSpPr>
        <p:spPr>
          <a:xfrm>
            <a:off x="211675" y="1355100"/>
            <a:ext cx="3699300" cy="264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ru"/>
              <a:t>SELECT * FROM</a:t>
            </a:r>
            <a:endParaRPr/>
          </a:p>
          <a:p>
            <a:pPr indent="0" lvl="0" marL="0" rtl="0" algn="l">
              <a:spcBef>
                <a:spcPts val="1200"/>
              </a:spcBef>
              <a:spcAft>
                <a:spcPts val="0"/>
              </a:spcAft>
              <a:buNone/>
            </a:pPr>
            <a:r>
              <a:rPr lang="ru"/>
              <a:t>    employees</a:t>
            </a:r>
            <a:endParaRPr/>
          </a:p>
          <a:p>
            <a:pPr indent="0" lvl="0" marL="0" rtl="0" algn="l">
              <a:spcBef>
                <a:spcPts val="1200"/>
              </a:spcBef>
              <a:spcAft>
                <a:spcPts val="0"/>
              </a:spcAft>
              <a:buNone/>
            </a:pPr>
            <a:r>
              <a:rPr lang="ru"/>
              <a:t>    FULL JOIN departments</a:t>
            </a:r>
            <a:endParaRPr/>
          </a:p>
          <a:p>
            <a:pPr indent="0" lvl="0" marL="0" rtl="0" algn="l">
              <a:spcBef>
                <a:spcPts val="1200"/>
              </a:spcBef>
              <a:spcAft>
                <a:spcPts val="0"/>
              </a:spcAft>
              <a:buNone/>
            </a:pPr>
            <a:r>
              <a:rPr lang="ru"/>
              <a:t>    ON employees.department_id =</a:t>
            </a:r>
            <a:endParaRPr/>
          </a:p>
          <a:p>
            <a:pPr indent="0" lvl="0" marL="0" rtl="0" algn="l">
              <a:spcBef>
                <a:spcPts val="1200"/>
              </a:spcBef>
              <a:spcAft>
                <a:spcPts val="1200"/>
              </a:spcAft>
              <a:buNone/>
            </a:pPr>
            <a:r>
              <a:rPr lang="ru"/>
              <a:t>    departments.department_id;</a:t>
            </a:r>
            <a:endParaRPr/>
          </a:p>
        </p:txBody>
      </p:sp>
      <p:pic>
        <p:nvPicPr>
          <p:cNvPr id="590" name="Google Shape;590;g2ba6d6501fe_0_260"/>
          <p:cNvPicPr preferRelativeResize="0"/>
          <p:nvPr/>
        </p:nvPicPr>
        <p:blipFill>
          <a:blip r:embed="rId3">
            <a:alphaModFix/>
          </a:blip>
          <a:stretch>
            <a:fillRect/>
          </a:stretch>
        </p:blipFill>
        <p:spPr>
          <a:xfrm>
            <a:off x="3358475" y="1098275"/>
            <a:ext cx="3095625" cy="1085850"/>
          </a:xfrm>
          <a:prstGeom prst="rect">
            <a:avLst/>
          </a:prstGeom>
          <a:noFill/>
          <a:ln>
            <a:noFill/>
          </a:ln>
        </p:spPr>
      </p:pic>
      <p:pic>
        <p:nvPicPr>
          <p:cNvPr id="591" name="Google Shape;591;g2ba6d6501fe_0_260"/>
          <p:cNvPicPr preferRelativeResize="0"/>
          <p:nvPr/>
        </p:nvPicPr>
        <p:blipFill>
          <a:blip r:embed="rId4">
            <a:alphaModFix/>
          </a:blip>
          <a:stretch>
            <a:fillRect/>
          </a:stretch>
        </p:blipFill>
        <p:spPr>
          <a:xfrm>
            <a:off x="6200075" y="2314500"/>
            <a:ext cx="2266950" cy="723900"/>
          </a:xfrm>
          <a:prstGeom prst="rect">
            <a:avLst/>
          </a:prstGeom>
          <a:noFill/>
          <a:ln>
            <a:noFill/>
          </a:ln>
        </p:spPr>
      </p:pic>
      <p:pic>
        <p:nvPicPr>
          <p:cNvPr id="592" name="Google Shape;592;g2ba6d6501fe_0_260"/>
          <p:cNvPicPr preferRelativeResize="0"/>
          <p:nvPr/>
        </p:nvPicPr>
        <p:blipFill>
          <a:blip r:embed="rId5">
            <a:alphaModFix/>
          </a:blip>
          <a:stretch>
            <a:fillRect/>
          </a:stretch>
        </p:blipFill>
        <p:spPr>
          <a:xfrm>
            <a:off x="3197375" y="3690725"/>
            <a:ext cx="5657850" cy="1257300"/>
          </a:xfrm>
          <a:prstGeom prst="rect">
            <a:avLst/>
          </a:prstGeom>
          <a:noFill/>
          <a:ln>
            <a:noFill/>
          </a:ln>
        </p:spPr>
      </p:pic>
      <p:sp>
        <p:nvSpPr>
          <p:cNvPr id="593" name="Google Shape;593;g2ba6d6501fe_0_260"/>
          <p:cNvSpPr/>
          <p:nvPr/>
        </p:nvSpPr>
        <p:spPr>
          <a:xfrm>
            <a:off x="5386925" y="2612575"/>
            <a:ext cx="407400" cy="616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94" name="Google Shape;594;g2ba6d6501fe_0_2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ba6d6501fe_0_27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WHERE</a:t>
            </a:r>
            <a:endParaRPr/>
          </a:p>
        </p:txBody>
      </p:sp>
      <p:sp>
        <p:nvSpPr>
          <p:cNvPr id="600" name="Google Shape;600;g2ba6d6501fe_0_27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WHERE constraint_condition</a:t>
            </a:r>
            <a:endParaRPr/>
          </a:p>
          <a:p>
            <a:pPr indent="0" lvl="0" marL="0" rtl="0" algn="l">
              <a:spcBef>
                <a:spcPts val="0"/>
              </a:spcBef>
              <a:spcAft>
                <a:spcPts val="0"/>
              </a:spcAft>
              <a:buNone/>
            </a:pPr>
            <a:r>
              <a:rPr lang="ru"/>
              <a:t>constraint_condition - any value expression that produces a boolean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SELECT ... FROM fdt WHERE c1 &gt; 5</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SELECT ... FROM fdt WHERE c1 IN (1, 2, 3)</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SELECT ... FROM fdt WHERE c1 IN (SELECT c1 FROM t2)</a:t>
            </a:r>
            <a:endParaRPr/>
          </a:p>
          <a:p>
            <a:pPr indent="0" lvl="0" marL="0" rtl="0" algn="l">
              <a:spcBef>
                <a:spcPts val="0"/>
              </a:spcBef>
              <a:spcAft>
                <a:spcPts val="0"/>
              </a:spcAft>
              <a:buNone/>
            </a:pPr>
            <a:r>
              <a:t/>
            </a:r>
            <a:endParaRPr/>
          </a:p>
        </p:txBody>
      </p:sp>
      <p:sp>
        <p:nvSpPr>
          <p:cNvPr id="601" name="Google Shape;601;g2ba6d6501fe_0_2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ba6d6501fe_0_28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GROUP BY + HAVING</a:t>
            </a:r>
            <a:endParaRPr/>
          </a:p>
        </p:txBody>
      </p:sp>
      <p:sp>
        <p:nvSpPr>
          <p:cNvPr id="607" name="Google Shape;607;g2ba6d6501fe_0_28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selection_list</a:t>
            </a:r>
            <a:endParaRPr/>
          </a:p>
          <a:p>
            <a:pPr indent="0" lvl="0" marL="0" rtl="0" algn="l">
              <a:spcBef>
                <a:spcPts val="0"/>
              </a:spcBef>
              <a:spcAft>
                <a:spcPts val="0"/>
              </a:spcAft>
              <a:buNone/>
            </a:pPr>
            <a:r>
              <a:rPr lang="ru"/>
              <a:t>     FROM...</a:t>
            </a:r>
            <a:endParaRPr/>
          </a:p>
          <a:p>
            <a:pPr indent="0" lvl="0" marL="0" rtl="0" algn="l">
              <a:spcBef>
                <a:spcPts val="0"/>
              </a:spcBef>
              <a:spcAft>
                <a:spcPts val="0"/>
              </a:spcAft>
              <a:buNone/>
            </a:pPr>
            <a:r>
              <a:rPr lang="ru"/>
              <a:t>     [WHERE...]</a:t>
            </a:r>
            <a:endParaRPr/>
          </a:p>
          <a:p>
            <a:pPr indent="0" lvl="0" marL="0" rtl="0" algn="l">
              <a:spcBef>
                <a:spcPts val="0"/>
              </a:spcBef>
              <a:spcAft>
                <a:spcPts val="0"/>
              </a:spcAft>
              <a:buNone/>
            </a:pPr>
            <a:r>
              <a:rPr lang="ru"/>
              <a:t>     GROUP BY group_item [, group_item ]...</a:t>
            </a:r>
            <a:endParaRPr/>
          </a:p>
          <a:p>
            <a:pPr indent="0" lvl="0" marL="0" rtl="0" algn="l">
              <a:spcBef>
                <a:spcPts val="0"/>
              </a:spcBef>
              <a:spcAft>
                <a:spcPts val="0"/>
              </a:spcAft>
              <a:buNone/>
            </a:pPr>
            <a:r>
              <a:rPr lang="ru"/>
              <a:t>         HAVING boolean_expression</a:t>
            </a:r>
            <a:endParaRPr/>
          </a:p>
        </p:txBody>
      </p:sp>
      <p:sp>
        <p:nvSpPr>
          <p:cNvPr id="608" name="Google Shape;608;g2ba6d6501fe_0_2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ba6d6501fe_0_29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GROUP BY + HAVING</a:t>
            </a:r>
            <a:endParaRPr/>
          </a:p>
        </p:txBody>
      </p:sp>
      <p:sp>
        <p:nvSpPr>
          <p:cNvPr id="614" name="Google Shape;614;g2ba6d6501fe_0_29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In the SQL standard, GROUP BY can only group by columns of the source table, but the PostgreSQL extension allows you to use GROUP BY more flexibly. The GROUP BY clause collects into one row all selected rows that produce the same values for the grouping expressions. The expression inside the group_element can be the name of the input column, or the name or sequence number of the output column (from the list of SELECT elements), or an arbitrary value calculated from the values of the input columns. In case of ambiguity, the name in GROUP BY will be treated as the name of the input column, not the output column</a:t>
            </a:r>
            <a:endParaRPr/>
          </a:p>
        </p:txBody>
      </p:sp>
      <p:sp>
        <p:nvSpPr>
          <p:cNvPr id="615" name="Google Shape;615;g2ba6d6501fe_0_2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ba6d6501fe_0_28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GROUP BY + HAVING</a:t>
            </a:r>
            <a:endParaRPr/>
          </a:p>
        </p:txBody>
      </p:sp>
      <p:sp>
        <p:nvSpPr>
          <p:cNvPr id="621" name="Google Shape;621;g2ba6d6501fe_0_28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Aggregate functions, when used, are evaluated over all rows that make up each group and ultimately produce a separate value for each group</a:t>
            </a:r>
            <a:endParaRPr/>
          </a:p>
          <a:p>
            <a:pPr indent="-342900" lvl="0" marL="457200" rtl="0" algn="l">
              <a:spcBef>
                <a:spcPts val="0"/>
              </a:spcBef>
              <a:spcAft>
                <a:spcPts val="0"/>
              </a:spcAft>
              <a:buSzPts val="1800"/>
              <a:buChar char="●"/>
            </a:pPr>
            <a:r>
              <a:rPr lang="ru"/>
              <a:t>When a GROUP BY clause or any aggregate function is present in a query, expressions in the SELECT list generally cannot access non-groupable columns because otherwise the non-groupable column would have to return more than one possible value</a:t>
            </a:r>
            <a:endParaRPr/>
          </a:p>
          <a:p>
            <a:pPr indent="-342900" lvl="0" marL="457200" rtl="0" algn="l">
              <a:spcBef>
                <a:spcPts val="0"/>
              </a:spcBef>
              <a:spcAft>
                <a:spcPts val="0"/>
              </a:spcAft>
              <a:buSzPts val="1800"/>
              <a:buChar char="●"/>
            </a:pPr>
            <a:r>
              <a:rPr lang="ru"/>
              <a:t>If the table has been grouped using GROUP BY, but only some of the groups are of interest, you can filter them using the HAVING clause, which acts similar to WHERE</a:t>
            </a:r>
            <a:endParaRPr/>
          </a:p>
        </p:txBody>
      </p:sp>
      <p:sp>
        <p:nvSpPr>
          <p:cNvPr id="622" name="Google Shape;622;g2ba6d6501fe_0_2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b839fa5246_1_2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Restrictions</a:t>
            </a:r>
            <a:endParaRPr/>
          </a:p>
        </p:txBody>
      </p:sp>
      <p:sp>
        <p:nvSpPr>
          <p:cNvPr id="116" name="Google Shape;116;g2b839fa5246_1_2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UNIQUE</a:t>
            </a:r>
            <a:endParaRPr/>
          </a:p>
          <a:p>
            <a:pPr indent="-342900" lvl="0" marL="457200" rtl="0" algn="l">
              <a:lnSpc>
                <a:spcPct val="115000"/>
              </a:lnSpc>
              <a:spcBef>
                <a:spcPts val="0"/>
              </a:spcBef>
              <a:spcAft>
                <a:spcPts val="0"/>
              </a:spcAft>
              <a:buSzPts val="1800"/>
              <a:buChar char="●"/>
            </a:pPr>
            <a:r>
              <a:rPr lang="ru"/>
              <a:t>CHECK</a:t>
            </a:r>
            <a:endParaRPr/>
          </a:p>
          <a:p>
            <a:pPr indent="-342900" lvl="0" marL="457200" rtl="0" algn="l">
              <a:lnSpc>
                <a:spcPct val="115000"/>
              </a:lnSpc>
              <a:spcBef>
                <a:spcPts val="0"/>
              </a:spcBef>
              <a:spcAft>
                <a:spcPts val="0"/>
              </a:spcAft>
              <a:buSzPts val="1800"/>
              <a:buChar char="●"/>
            </a:pPr>
            <a:r>
              <a:rPr lang="ru"/>
              <a:t>IS NOT NULL</a:t>
            </a:r>
            <a:endParaRPr/>
          </a:p>
          <a:p>
            <a:pPr indent="-342900" lvl="0" marL="457200" rtl="0" algn="l">
              <a:lnSpc>
                <a:spcPct val="115000"/>
              </a:lnSpc>
              <a:spcBef>
                <a:spcPts val="0"/>
              </a:spcBef>
              <a:spcAft>
                <a:spcPts val="0"/>
              </a:spcAft>
              <a:buSzPts val="1800"/>
              <a:buChar char="●"/>
            </a:pPr>
            <a:r>
              <a:rPr lang="ru"/>
              <a:t>PRIMARY/FOREIGN KEY</a:t>
            </a:r>
            <a:endParaRPr/>
          </a:p>
          <a:p>
            <a:pPr indent="-342900" lvl="0" marL="457200" rtl="0" algn="l">
              <a:lnSpc>
                <a:spcPct val="115000"/>
              </a:lnSpc>
              <a:spcBef>
                <a:spcPts val="0"/>
              </a:spcBef>
              <a:spcAft>
                <a:spcPts val="0"/>
              </a:spcAft>
              <a:buSzPts val="1800"/>
              <a:buChar char="●"/>
            </a:pPr>
            <a:r>
              <a:rPr lang="ru"/>
              <a:t>DEFAULT</a:t>
            </a:r>
            <a:endParaRPr/>
          </a:p>
          <a:p>
            <a:pPr indent="-342900" lvl="0" marL="457200" rtl="0" algn="l">
              <a:lnSpc>
                <a:spcPct val="115000"/>
              </a:lnSpc>
              <a:spcBef>
                <a:spcPts val="0"/>
              </a:spcBef>
              <a:spcAft>
                <a:spcPts val="0"/>
              </a:spcAft>
              <a:buSzPts val="1800"/>
              <a:buChar char="●"/>
            </a:pPr>
            <a:r>
              <a:rPr lang="ru"/>
              <a:t>…</a:t>
            </a:r>
            <a:endParaRPr/>
          </a:p>
          <a:p>
            <a:pPr indent="0" lvl="0" marL="0" rtl="0" algn="l">
              <a:lnSpc>
                <a:spcPct val="115000"/>
              </a:lnSpc>
              <a:spcBef>
                <a:spcPts val="1200"/>
              </a:spcBef>
              <a:spcAft>
                <a:spcPts val="1200"/>
              </a:spcAft>
              <a:buSzPts val="1800"/>
              <a:buNone/>
            </a:pPr>
            <a:r>
              <a:t/>
            </a:r>
            <a:endParaRPr/>
          </a:p>
        </p:txBody>
      </p:sp>
      <p:sp>
        <p:nvSpPr>
          <p:cNvPr id="117" name="Google Shape;117;g2b839fa5246_1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ba6d6501fe_0_29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GROUP BY + HAVING</a:t>
            </a:r>
            <a:endParaRPr/>
          </a:p>
        </p:txBody>
      </p:sp>
      <p:sp>
        <p:nvSpPr>
          <p:cNvPr id="628" name="Google Shape;628;g2ba6d6501fe_0_297"/>
          <p:cNvSpPr txBox="1"/>
          <p:nvPr>
            <p:ph idx="1" type="body"/>
          </p:nvPr>
        </p:nvSpPr>
        <p:spPr>
          <a:xfrm>
            <a:off x="387900" y="1489825"/>
            <a:ext cx="3291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department FROM new_employees GROUP BY department;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SELECT salary FROM new_employees GROUP BY salary;</a:t>
            </a:r>
            <a:endParaRPr/>
          </a:p>
          <a:p>
            <a:pPr indent="0" lvl="0" marL="0" rtl="0" algn="l">
              <a:spcBef>
                <a:spcPts val="0"/>
              </a:spcBef>
              <a:spcAft>
                <a:spcPts val="0"/>
              </a:spcAft>
              <a:buNone/>
            </a:pPr>
            <a:r>
              <a:t/>
            </a:r>
            <a:endParaRPr/>
          </a:p>
        </p:txBody>
      </p:sp>
      <p:pic>
        <p:nvPicPr>
          <p:cNvPr id="629" name="Google Shape;629;g2ba6d6501fe_0_297"/>
          <p:cNvPicPr preferRelativeResize="0"/>
          <p:nvPr/>
        </p:nvPicPr>
        <p:blipFill>
          <a:blip r:embed="rId3">
            <a:alphaModFix/>
          </a:blip>
          <a:stretch>
            <a:fillRect/>
          </a:stretch>
        </p:blipFill>
        <p:spPr>
          <a:xfrm>
            <a:off x="4024321" y="1489821"/>
            <a:ext cx="4633350" cy="1308475"/>
          </a:xfrm>
          <a:prstGeom prst="rect">
            <a:avLst/>
          </a:prstGeom>
          <a:noFill/>
          <a:ln>
            <a:noFill/>
          </a:ln>
        </p:spPr>
      </p:pic>
      <p:sp>
        <p:nvSpPr>
          <p:cNvPr id="630" name="Google Shape;630;g2ba6d6501fe_0_2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ba6d6501fe_0_30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GROUP BY + HAVING</a:t>
            </a:r>
            <a:endParaRPr/>
          </a:p>
        </p:txBody>
      </p:sp>
      <p:sp>
        <p:nvSpPr>
          <p:cNvPr id="636" name="Google Shape;636;g2ba6d6501fe_0_305"/>
          <p:cNvSpPr txBox="1"/>
          <p:nvPr>
            <p:ph idx="1" type="body"/>
          </p:nvPr>
        </p:nvSpPr>
        <p:spPr>
          <a:xfrm>
            <a:off x="387900" y="1489825"/>
            <a:ext cx="3291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department FROM new_employees GROUP BY department;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SELECT salary FROM new_employees GROUP BY salary;</a:t>
            </a:r>
            <a:endParaRPr/>
          </a:p>
          <a:p>
            <a:pPr indent="0" lvl="0" marL="0" rtl="0" algn="l">
              <a:spcBef>
                <a:spcPts val="0"/>
              </a:spcBef>
              <a:spcAft>
                <a:spcPts val="0"/>
              </a:spcAft>
              <a:buNone/>
            </a:pPr>
            <a:r>
              <a:t/>
            </a:r>
            <a:endParaRPr/>
          </a:p>
        </p:txBody>
      </p:sp>
      <p:pic>
        <p:nvPicPr>
          <p:cNvPr id="637" name="Google Shape;637;g2ba6d6501fe_0_305"/>
          <p:cNvPicPr preferRelativeResize="0"/>
          <p:nvPr/>
        </p:nvPicPr>
        <p:blipFill>
          <a:blip r:embed="rId3">
            <a:alphaModFix/>
          </a:blip>
          <a:stretch>
            <a:fillRect/>
          </a:stretch>
        </p:blipFill>
        <p:spPr>
          <a:xfrm>
            <a:off x="3882026" y="1595126"/>
            <a:ext cx="4928974" cy="1391925"/>
          </a:xfrm>
          <a:prstGeom prst="rect">
            <a:avLst/>
          </a:prstGeom>
          <a:noFill/>
          <a:ln>
            <a:noFill/>
          </a:ln>
        </p:spPr>
      </p:pic>
      <p:pic>
        <p:nvPicPr>
          <p:cNvPr id="638" name="Google Shape;638;g2ba6d6501fe_0_305"/>
          <p:cNvPicPr preferRelativeResize="0"/>
          <p:nvPr/>
        </p:nvPicPr>
        <p:blipFill>
          <a:blip r:embed="rId4">
            <a:alphaModFix/>
          </a:blip>
          <a:stretch>
            <a:fillRect/>
          </a:stretch>
        </p:blipFill>
        <p:spPr>
          <a:xfrm>
            <a:off x="6222225" y="3533601"/>
            <a:ext cx="752475" cy="723900"/>
          </a:xfrm>
          <a:prstGeom prst="rect">
            <a:avLst/>
          </a:prstGeom>
          <a:noFill/>
          <a:ln>
            <a:noFill/>
          </a:ln>
        </p:spPr>
      </p:pic>
      <p:pic>
        <p:nvPicPr>
          <p:cNvPr id="639" name="Google Shape;639;g2ba6d6501fe_0_305"/>
          <p:cNvPicPr preferRelativeResize="0"/>
          <p:nvPr/>
        </p:nvPicPr>
        <p:blipFill>
          <a:blip r:embed="rId5">
            <a:alphaModFix/>
          </a:blip>
          <a:stretch>
            <a:fillRect/>
          </a:stretch>
        </p:blipFill>
        <p:spPr>
          <a:xfrm>
            <a:off x="7587950" y="3533589"/>
            <a:ext cx="866775" cy="904875"/>
          </a:xfrm>
          <a:prstGeom prst="rect">
            <a:avLst/>
          </a:prstGeom>
          <a:noFill/>
          <a:ln>
            <a:noFill/>
          </a:ln>
        </p:spPr>
      </p:pic>
      <p:sp>
        <p:nvSpPr>
          <p:cNvPr id="640" name="Google Shape;640;g2ba6d6501fe_0_305"/>
          <p:cNvSpPr/>
          <p:nvPr/>
        </p:nvSpPr>
        <p:spPr>
          <a:xfrm>
            <a:off x="6752650" y="3108200"/>
            <a:ext cx="176100" cy="308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41" name="Google Shape;641;g2ba6d6501fe_0_305"/>
          <p:cNvSpPr/>
          <p:nvPr/>
        </p:nvSpPr>
        <p:spPr>
          <a:xfrm>
            <a:off x="7590850" y="3108200"/>
            <a:ext cx="176100" cy="308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42" name="Google Shape;642;g2ba6d6501fe_0_3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2ba6d6501fe_0_3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GROUP BY + HAVING</a:t>
            </a:r>
            <a:endParaRPr/>
          </a:p>
        </p:txBody>
      </p:sp>
      <p:sp>
        <p:nvSpPr>
          <p:cNvPr id="648" name="Google Shape;648;g2ba6d6501fe_0_317"/>
          <p:cNvSpPr txBox="1"/>
          <p:nvPr>
            <p:ph idx="1" type="body"/>
          </p:nvPr>
        </p:nvSpPr>
        <p:spPr>
          <a:xfrm>
            <a:off x="387900" y="1489825"/>
            <a:ext cx="32919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a:t>SELECT department, salary</a:t>
            </a:r>
            <a:endParaRPr/>
          </a:p>
          <a:p>
            <a:pPr indent="0" lvl="0" marL="0" rtl="0" algn="l">
              <a:spcBef>
                <a:spcPts val="0"/>
              </a:spcBef>
              <a:spcAft>
                <a:spcPts val="0"/>
              </a:spcAft>
              <a:buNone/>
            </a:pPr>
            <a:r>
              <a:rPr lang="ru"/>
              <a:t>FROM new_employees</a:t>
            </a:r>
            <a:endParaRPr/>
          </a:p>
          <a:p>
            <a:pPr indent="0" lvl="0" marL="0" rtl="0" algn="l">
              <a:spcBef>
                <a:spcPts val="0"/>
              </a:spcBef>
              <a:spcAft>
                <a:spcPts val="0"/>
              </a:spcAft>
              <a:buNone/>
            </a:pPr>
            <a:r>
              <a:rPr lang="ru"/>
              <a:t>GROUP BY</a:t>
            </a:r>
            <a:endParaRPr/>
          </a:p>
          <a:p>
            <a:pPr indent="0" lvl="0" marL="0" rtl="0" algn="l">
              <a:spcBef>
                <a:spcPts val="0"/>
              </a:spcBef>
              <a:spcAft>
                <a:spcPts val="0"/>
              </a:spcAft>
              <a:buNone/>
            </a:pPr>
            <a:r>
              <a:rPr lang="ru"/>
              <a:t>     salary</a:t>
            </a:r>
            <a:endParaRPr/>
          </a:p>
          <a:p>
            <a:pPr indent="0" lvl="0" marL="0" rtl="0" algn="l">
              <a:spcBef>
                <a:spcPts val="0"/>
              </a:spcBef>
              <a:spcAft>
                <a:spcPts val="0"/>
              </a:spcAft>
              <a:buNone/>
            </a:pPr>
            <a:r>
              <a:rPr lang="ru"/>
              <a:t>     department;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The order in which the columns are listed does not affect the result!</a:t>
            </a:r>
            <a:endParaRPr/>
          </a:p>
          <a:p>
            <a:pPr indent="0" lvl="0" marL="0" rtl="0" algn="l">
              <a:spcBef>
                <a:spcPts val="0"/>
              </a:spcBef>
              <a:spcAft>
                <a:spcPts val="0"/>
              </a:spcAft>
              <a:buNone/>
            </a:pPr>
            <a:r>
              <a:t/>
            </a:r>
            <a:endParaRPr/>
          </a:p>
        </p:txBody>
      </p:sp>
      <p:sp>
        <p:nvSpPr>
          <p:cNvPr id="649" name="Google Shape;649;g2ba6d6501fe_0_317"/>
          <p:cNvSpPr/>
          <p:nvPr/>
        </p:nvSpPr>
        <p:spPr>
          <a:xfrm>
            <a:off x="6752650" y="3108200"/>
            <a:ext cx="176100" cy="308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650" name="Google Shape;650;g2ba6d6501fe_0_317"/>
          <p:cNvPicPr preferRelativeResize="0"/>
          <p:nvPr/>
        </p:nvPicPr>
        <p:blipFill>
          <a:blip r:embed="rId3">
            <a:alphaModFix/>
          </a:blip>
          <a:stretch>
            <a:fillRect/>
          </a:stretch>
        </p:blipFill>
        <p:spPr>
          <a:xfrm>
            <a:off x="3844275" y="1604075"/>
            <a:ext cx="4911826" cy="1387125"/>
          </a:xfrm>
          <a:prstGeom prst="rect">
            <a:avLst/>
          </a:prstGeom>
          <a:noFill/>
          <a:ln>
            <a:noFill/>
          </a:ln>
        </p:spPr>
      </p:pic>
      <p:pic>
        <p:nvPicPr>
          <p:cNvPr id="651" name="Google Shape;651;g2ba6d6501fe_0_317"/>
          <p:cNvPicPr preferRelativeResize="0"/>
          <p:nvPr/>
        </p:nvPicPr>
        <p:blipFill>
          <a:blip r:embed="rId4">
            <a:alphaModFix/>
          </a:blip>
          <a:stretch>
            <a:fillRect/>
          </a:stretch>
        </p:blipFill>
        <p:spPr>
          <a:xfrm>
            <a:off x="5208925" y="3370750"/>
            <a:ext cx="1422100" cy="1422100"/>
          </a:xfrm>
          <a:prstGeom prst="rect">
            <a:avLst/>
          </a:prstGeom>
          <a:noFill/>
          <a:ln>
            <a:noFill/>
          </a:ln>
        </p:spPr>
      </p:pic>
      <p:sp>
        <p:nvSpPr>
          <p:cNvPr id="652" name="Google Shape;652;g2ba6d6501fe_0_3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ba6d6501fe_0_3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GROUP BY + HAVING</a:t>
            </a:r>
            <a:endParaRPr/>
          </a:p>
        </p:txBody>
      </p:sp>
      <p:sp>
        <p:nvSpPr>
          <p:cNvPr id="658" name="Google Shape;658;g2ba6d6501fe_0_330"/>
          <p:cNvSpPr txBox="1"/>
          <p:nvPr>
            <p:ph idx="1" type="body"/>
          </p:nvPr>
        </p:nvSpPr>
        <p:spPr>
          <a:xfrm>
            <a:off x="387900" y="1489825"/>
            <a:ext cx="3291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department, salary</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rPr lang="ru"/>
              <a:t> GROUP BY </a:t>
            </a:r>
            <a:endParaRPr/>
          </a:p>
          <a:p>
            <a:pPr indent="0" lvl="0" marL="0" rtl="0" algn="l">
              <a:spcBef>
                <a:spcPts val="0"/>
              </a:spcBef>
              <a:spcAft>
                <a:spcPts val="0"/>
              </a:spcAft>
              <a:buNone/>
            </a:pPr>
            <a:r>
              <a:rPr lang="ru"/>
              <a:t>    salary,</a:t>
            </a:r>
            <a:endParaRPr/>
          </a:p>
          <a:p>
            <a:pPr indent="0" lvl="0" marL="0" rtl="0" algn="l">
              <a:spcBef>
                <a:spcPts val="0"/>
              </a:spcBef>
              <a:spcAft>
                <a:spcPts val="0"/>
              </a:spcAft>
              <a:buNone/>
            </a:pPr>
            <a:r>
              <a:rPr lang="ru"/>
              <a:t>    department</a:t>
            </a:r>
            <a:endParaRPr/>
          </a:p>
          <a:p>
            <a:pPr indent="0" lvl="0" marL="0" rtl="0" algn="l">
              <a:spcBef>
                <a:spcPts val="0"/>
              </a:spcBef>
              <a:spcAft>
                <a:spcPts val="0"/>
              </a:spcAft>
              <a:buNone/>
            </a:pPr>
            <a:r>
              <a:rPr lang="ru"/>
              <a:t>        HAVING salary&gt; 60000;</a:t>
            </a:r>
            <a:endParaRPr/>
          </a:p>
          <a:p>
            <a:pPr indent="0" lvl="0" marL="0" rtl="0" algn="l">
              <a:spcBef>
                <a:spcPts val="0"/>
              </a:spcBef>
              <a:spcAft>
                <a:spcPts val="0"/>
              </a:spcAft>
              <a:buNone/>
            </a:pPr>
            <a:r>
              <a:t/>
            </a:r>
            <a:endParaRPr/>
          </a:p>
        </p:txBody>
      </p:sp>
      <p:sp>
        <p:nvSpPr>
          <p:cNvPr id="659" name="Google Shape;659;g2ba6d6501fe_0_330"/>
          <p:cNvSpPr/>
          <p:nvPr/>
        </p:nvSpPr>
        <p:spPr>
          <a:xfrm>
            <a:off x="6752650" y="3108200"/>
            <a:ext cx="176100" cy="308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660" name="Google Shape;660;g2ba6d6501fe_0_330"/>
          <p:cNvPicPr preferRelativeResize="0"/>
          <p:nvPr/>
        </p:nvPicPr>
        <p:blipFill>
          <a:blip r:embed="rId3">
            <a:alphaModFix/>
          </a:blip>
          <a:stretch>
            <a:fillRect/>
          </a:stretch>
        </p:blipFill>
        <p:spPr>
          <a:xfrm>
            <a:off x="3679800" y="1303475"/>
            <a:ext cx="5259599" cy="1485325"/>
          </a:xfrm>
          <a:prstGeom prst="rect">
            <a:avLst/>
          </a:prstGeom>
          <a:noFill/>
          <a:ln>
            <a:noFill/>
          </a:ln>
        </p:spPr>
      </p:pic>
      <p:pic>
        <p:nvPicPr>
          <p:cNvPr id="661" name="Google Shape;661;g2ba6d6501fe_0_330"/>
          <p:cNvPicPr preferRelativeResize="0"/>
          <p:nvPr/>
        </p:nvPicPr>
        <p:blipFill>
          <a:blip r:embed="rId4">
            <a:alphaModFix/>
          </a:blip>
          <a:stretch>
            <a:fillRect/>
          </a:stretch>
        </p:blipFill>
        <p:spPr>
          <a:xfrm>
            <a:off x="6057025" y="3646100"/>
            <a:ext cx="1266825" cy="542925"/>
          </a:xfrm>
          <a:prstGeom prst="rect">
            <a:avLst/>
          </a:prstGeom>
          <a:noFill/>
          <a:ln>
            <a:noFill/>
          </a:ln>
        </p:spPr>
      </p:pic>
      <p:sp>
        <p:nvSpPr>
          <p:cNvPr id="662" name="Google Shape;662;g2ba6d6501fe_0_3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ba6d6501fe_0_3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SORT</a:t>
            </a:r>
            <a:endParaRPr/>
          </a:p>
        </p:txBody>
      </p:sp>
      <p:sp>
        <p:nvSpPr>
          <p:cNvPr id="668" name="Google Shape;668;g2ba6d6501fe_0_3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The syntax for a sort expression is as follows:</a:t>
            </a:r>
            <a:endParaRPr/>
          </a:p>
          <a:p>
            <a:pPr indent="0" lvl="0" marL="0" rtl="0" algn="l">
              <a:spcBef>
                <a:spcPts val="0"/>
              </a:spcBef>
              <a:spcAft>
                <a:spcPts val="0"/>
              </a:spcAft>
              <a:buNone/>
            </a:pPr>
            <a:r>
              <a:rPr lang="ru"/>
              <a:t>SELECT selection_list</a:t>
            </a:r>
            <a:endParaRPr/>
          </a:p>
          <a:p>
            <a:pPr indent="0" lvl="0" marL="0" rtl="0" algn="l">
              <a:spcBef>
                <a:spcPts val="0"/>
              </a:spcBef>
              <a:spcAft>
                <a:spcPts val="0"/>
              </a:spcAft>
              <a:buNone/>
            </a:pPr>
            <a:r>
              <a:rPr lang="ru"/>
              <a:t>     FROM table_expression</a:t>
            </a:r>
            <a:endParaRPr/>
          </a:p>
          <a:p>
            <a:pPr indent="0" lvl="0" marL="0" rtl="0" algn="l">
              <a:spcBef>
                <a:spcPts val="0"/>
              </a:spcBef>
              <a:spcAft>
                <a:spcPts val="0"/>
              </a:spcAft>
              <a:buNone/>
            </a:pPr>
            <a:r>
              <a:rPr lang="ru"/>
              <a:t>     ORDER BY sort_expression1 [ASC | DESC] [NULLS { FIRST | LAST }]</a:t>
            </a:r>
            <a:endParaRPr/>
          </a:p>
          <a:p>
            <a:pPr indent="0" lvl="0" marL="0" rtl="0" algn="l">
              <a:spcBef>
                <a:spcPts val="0"/>
              </a:spcBef>
              <a:spcAft>
                <a:spcPts val="0"/>
              </a:spcAft>
              <a:buNone/>
            </a:pPr>
            <a:r>
              <a:rPr lang="ru"/>
              <a:t>              [, sort_expression2 [ASC | DESC] [NULLS { FIRST | LAST }]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Sort expressions can be any expressions allowed in the query's select list</a:t>
            </a:r>
            <a:endParaRPr/>
          </a:p>
        </p:txBody>
      </p:sp>
      <p:sp>
        <p:nvSpPr>
          <p:cNvPr id="669" name="Google Shape;669;g2ba6d6501fe_0_3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2ba6d6501fe_0_34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syntax: SORT</a:t>
            </a:r>
            <a:endParaRPr/>
          </a:p>
        </p:txBody>
      </p:sp>
      <p:sp>
        <p:nvSpPr>
          <p:cNvPr id="675" name="Google Shape;675;g2ba6d6501fe_0_34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ru"/>
              <a:t>When multiple expressions are specified, subsequent values allow you to sort rows that match all previous values. Each expression can be supplemented with the keywords ASC or DESC, which select sorting in ascending or descending order, respectively. The default is ascending order (ASC)</a:t>
            </a:r>
            <a:endParaRPr/>
          </a:p>
          <a:p>
            <a:pPr indent="-342900" lvl="0" marL="457200" rtl="0" algn="l">
              <a:spcBef>
                <a:spcPts val="0"/>
              </a:spcBef>
              <a:spcAft>
                <a:spcPts val="0"/>
              </a:spcAft>
              <a:buSzPts val="1800"/>
              <a:buChar char="●"/>
            </a:pPr>
            <a:r>
              <a:rPr lang="ru"/>
              <a:t>To determine the location of NULL values, you can use the NULLS FIRST and NULLS LAST hints, which place NULL values before or after non-NULL values, respectively. By default, NULL values are considered to be greater than any other, that is, NULLS FIRST is assumed for DESC order and NULLS LAST otherwise</a:t>
            </a:r>
            <a:endParaRPr/>
          </a:p>
          <a:p>
            <a:pPr indent="0" lvl="0" marL="457200" rtl="0" algn="l">
              <a:spcBef>
                <a:spcPts val="0"/>
              </a:spcBef>
              <a:spcAft>
                <a:spcPts val="0"/>
              </a:spcAft>
              <a:buNone/>
            </a:pPr>
            <a:r>
              <a:t/>
            </a:r>
            <a:endParaRPr/>
          </a:p>
        </p:txBody>
      </p:sp>
      <p:sp>
        <p:nvSpPr>
          <p:cNvPr id="676" name="Google Shape;676;g2ba6d6501fe_0_3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2ba6d6501fe_0_35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SQL: query order</a:t>
            </a:r>
            <a:endParaRPr/>
          </a:p>
        </p:txBody>
      </p:sp>
      <p:sp>
        <p:nvSpPr>
          <p:cNvPr id="682" name="Google Shape;682;g2ba6d6501fe_0_35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SQL is a declarative language, in which you describe what you want to achieve, not how to do it</a:t>
            </a:r>
            <a:endParaRPr/>
          </a:p>
          <a:p>
            <a:pPr indent="-342900" lvl="0" marL="457200" rtl="0" algn="l">
              <a:spcBef>
                <a:spcPts val="0"/>
              </a:spcBef>
              <a:spcAft>
                <a:spcPts val="0"/>
              </a:spcAft>
              <a:buSzPts val="1800"/>
              <a:buChar char="●"/>
            </a:pPr>
            <a:r>
              <a:rPr lang="ru"/>
              <a:t>SQL is a semantically redundant language!</a:t>
            </a:r>
            <a:endParaRPr/>
          </a:p>
          <a:p>
            <a:pPr indent="-342900" lvl="0" marL="457200" rtl="0" algn="l">
              <a:spcBef>
                <a:spcPts val="0"/>
              </a:spcBef>
              <a:spcAft>
                <a:spcPts val="0"/>
              </a:spcAft>
              <a:buSzPts val="1800"/>
              <a:buChar char="●"/>
            </a:pPr>
            <a:r>
              <a:rPr lang="ru"/>
              <a:t>Although the language developers tried to reduce the entry threshold for beginners working with SQL as much as possible, SQL queries are not trivial</a:t>
            </a:r>
            <a:endParaRPr/>
          </a:p>
          <a:p>
            <a:pPr indent="-342900" lvl="0" marL="457200" rtl="0" algn="l">
              <a:spcBef>
                <a:spcPts val="0"/>
              </a:spcBef>
              <a:spcAft>
                <a:spcPts val="0"/>
              </a:spcAft>
              <a:buSzPts val="1800"/>
              <a:buChar char="●"/>
            </a:pPr>
            <a:r>
              <a:rPr lang="ru"/>
              <a:t>The process or command of obtaining data from a database is called a query. In SQL, queries are formulated using the SELECT command</a:t>
            </a:r>
            <a:endParaRPr/>
          </a:p>
          <a:p>
            <a:pPr indent="-342900" lvl="0" marL="457200" rtl="0" algn="l">
              <a:spcBef>
                <a:spcPts val="0"/>
              </a:spcBef>
              <a:spcAft>
                <a:spcPts val="0"/>
              </a:spcAft>
              <a:buSzPts val="1800"/>
              <a:buChar char="●"/>
            </a:pPr>
            <a:r>
              <a:rPr lang="ru"/>
              <a:t>Let's understand how a SELECT query works</a:t>
            </a:r>
            <a:endParaRPr/>
          </a:p>
          <a:p>
            <a:pPr indent="0" lvl="0" marL="0" rtl="0" algn="l">
              <a:spcBef>
                <a:spcPts val="0"/>
              </a:spcBef>
              <a:spcAft>
                <a:spcPts val="0"/>
              </a:spcAft>
              <a:buNone/>
            </a:pPr>
            <a:r>
              <a:t/>
            </a:r>
            <a:endParaRPr/>
          </a:p>
        </p:txBody>
      </p:sp>
      <p:sp>
        <p:nvSpPr>
          <p:cNvPr id="683" name="Google Shape;683;g2ba6d6501fe_0_3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2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The order of execution of the request</a:t>
            </a:r>
            <a:endParaRPr/>
          </a:p>
        </p:txBody>
      </p:sp>
      <p:sp>
        <p:nvSpPr>
          <p:cNvPr id="689" name="Google Shape;689;p27"/>
          <p:cNvSpPr txBox="1"/>
          <p:nvPr>
            <p:ph idx="1" type="body"/>
          </p:nvPr>
        </p:nvSpPr>
        <p:spPr>
          <a:xfrm>
            <a:off x="387900" y="1489825"/>
            <a:ext cx="26751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FROM &amp; JOIN</a:t>
            </a:r>
            <a:endParaRPr/>
          </a:p>
          <a:p>
            <a:pPr indent="-342900" lvl="0" marL="457200" rtl="0" algn="l">
              <a:spcBef>
                <a:spcPts val="0"/>
              </a:spcBef>
              <a:spcAft>
                <a:spcPts val="0"/>
              </a:spcAft>
              <a:buSzPts val="1800"/>
              <a:buAutoNum type="arabicPeriod"/>
            </a:pPr>
            <a:r>
              <a:rPr lang="ru"/>
              <a:t>WHERE</a:t>
            </a:r>
            <a:endParaRPr/>
          </a:p>
          <a:p>
            <a:pPr indent="-342900" lvl="0" marL="457200" rtl="0" algn="l">
              <a:spcBef>
                <a:spcPts val="0"/>
              </a:spcBef>
              <a:spcAft>
                <a:spcPts val="0"/>
              </a:spcAft>
              <a:buSzPts val="1800"/>
              <a:buAutoNum type="arabicPeriod"/>
            </a:pPr>
            <a:r>
              <a:rPr lang="ru"/>
              <a:t>GROUP BY</a:t>
            </a:r>
            <a:endParaRPr/>
          </a:p>
          <a:p>
            <a:pPr indent="-342900" lvl="0" marL="457200" rtl="0" algn="l">
              <a:spcBef>
                <a:spcPts val="0"/>
              </a:spcBef>
              <a:spcAft>
                <a:spcPts val="0"/>
              </a:spcAft>
              <a:buSzPts val="1800"/>
              <a:buAutoNum type="arabicPeriod"/>
            </a:pPr>
            <a:r>
              <a:rPr lang="ru"/>
              <a:t>HAVING</a:t>
            </a:r>
            <a:endParaRPr/>
          </a:p>
          <a:p>
            <a:pPr indent="-342900" lvl="0" marL="457200" rtl="0" algn="l">
              <a:spcBef>
                <a:spcPts val="0"/>
              </a:spcBef>
              <a:spcAft>
                <a:spcPts val="0"/>
              </a:spcAft>
              <a:buSzPts val="1800"/>
              <a:buAutoNum type="arabicPeriod"/>
            </a:pPr>
            <a:r>
              <a:rPr lang="ru"/>
              <a:t>SELECT</a:t>
            </a:r>
            <a:endParaRPr/>
          </a:p>
          <a:p>
            <a:pPr indent="-342900" lvl="0" marL="457200" rtl="0" algn="l">
              <a:spcBef>
                <a:spcPts val="0"/>
              </a:spcBef>
              <a:spcAft>
                <a:spcPts val="0"/>
              </a:spcAft>
              <a:buSzPts val="1800"/>
              <a:buAutoNum type="arabicPeriod"/>
            </a:pPr>
            <a:r>
              <a:rPr lang="ru"/>
              <a:t>ORDER BY</a:t>
            </a:r>
            <a:endParaRPr/>
          </a:p>
          <a:p>
            <a:pPr indent="-342900" lvl="0" marL="457200" rtl="0" algn="l">
              <a:spcBef>
                <a:spcPts val="0"/>
              </a:spcBef>
              <a:spcAft>
                <a:spcPts val="0"/>
              </a:spcAft>
              <a:buSzPts val="1800"/>
              <a:buAutoNum type="arabicPeriod"/>
            </a:pPr>
            <a:r>
              <a:rPr lang="ru"/>
              <a:t>LIMIT &amp; OFFSET</a:t>
            </a:r>
            <a:endParaRPr/>
          </a:p>
          <a:p>
            <a:pPr indent="0" lvl="0" marL="0" rtl="0" algn="l">
              <a:spcBef>
                <a:spcPts val="0"/>
              </a:spcBef>
              <a:spcAft>
                <a:spcPts val="0"/>
              </a:spcAft>
              <a:buNone/>
            </a:pPr>
            <a:r>
              <a:t/>
            </a:r>
            <a:endParaRPr/>
          </a:p>
        </p:txBody>
      </p:sp>
      <p:pic>
        <p:nvPicPr>
          <p:cNvPr id="690" name="Google Shape;690;p27"/>
          <p:cNvPicPr preferRelativeResize="0"/>
          <p:nvPr/>
        </p:nvPicPr>
        <p:blipFill>
          <a:blip r:embed="rId3">
            <a:alphaModFix/>
          </a:blip>
          <a:stretch>
            <a:fillRect/>
          </a:stretch>
        </p:blipFill>
        <p:spPr>
          <a:xfrm>
            <a:off x="3215400" y="1296525"/>
            <a:ext cx="5776200" cy="3249112"/>
          </a:xfrm>
          <a:prstGeom prst="rect">
            <a:avLst/>
          </a:prstGeom>
          <a:noFill/>
          <a:ln>
            <a:noFill/>
          </a:ln>
        </p:spPr>
      </p:pic>
      <p:sp>
        <p:nvSpPr>
          <p:cNvPr id="691" name="Google Shape;69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g2ba6d6501fe_0_364"/>
          <p:cNvPicPr preferRelativeResize="0"/>
          <p:nvPr/>
        </p:nvPicPr>
        <p:blipFill>
          <a:blip r:embed="rId3">
            <a:alphaModFix/>
          </a:blip>
          <a:stretch>
            <a:fillRect/>
          </a:stretch>
        </p:blipFill>
        <p:spPr>
          <a:xfrm>
            <a:off x="2024750" y="152400"/>
            <a:ext cx="4339129" cy="4838700"/>
          </a:xfrm>
          <a:prstGeom prst="rect">
            <a:avLst/>
          </a:prstGeom>
          <a:noFill/>
          <a:ln>
            <a:noFill/>
          </a:ln>
        </p:spPr>
      </p:pic>
      <p:sp>
        <p:nvSpPr>
          <p:cNvPr id="697" name="Google Shape;697;g2ba6d6501fe_0_3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2ba6d6501fe_0_37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703" name="Google Shape;703;g2ba6d6501fe_0_370"/>
          <p:cNvSpPr txBox="1"/>
          <p:nvPr>
            <p:ph idx="1" type="body"/>
          </p:nvPr>
        </p:nvSpPr>
        <p:spPr>
          <a:xfrm>
            <a:off x="387900" y="1489825"/>
            <a:ext cx="27741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We want to know the name of only two cities other than San Bruno that have two or more residents.</a:t>
            </a:r>
            <a:endParaRPr/>
          </a:p>
          <a:p>
            <a:pPr indent="0" lvl="0" marL="0" rtl="0" algn="l">
              <a:spcBef>
                <a:spcPts val="0"/>
              </a:spcBef>
              <a:spcAft>
                <a:spcPts val="0"/>
              </a:spcAft>
              <a:buNone/>
            </a:pPr>
            <a:r>
              <a:rPr lang="ru"/>
              <a:t>We also want to get the result sorted alphabetically</a:t>
            </a:r>
            <a:endParaRPr/>
          </a:p>
          <a:p>
            <a:pPr indent="0" lvl="0" marL="0" rtl="0" algn="l">
              <a:spcBef>
                <a:spcPts val="0"/>
              </a:spcBef>
              <a:spcAft>
                <a:spcPts val="0"/>
              </a:spcAft>
              <a:buNone/>
            </a:pPr>
            <a:r>
              <a:t/>
            </a:r>
            <a:endParaRPr/>
          </a:p>
        </p:txBody>
      </p:sp>
      <p:pic>
        <p:nvPicPr>
          <p:cNvPr id="704" name="Google Shape;704;g2ba6d6501fe_0_370"/>
          <p:cNvPicPr preferRelativeResize="0"/>
          <p:nvPr/>
        </p:nvPicPr>
        <p:blipFill>
          <a:blip r:embed="rId3">
            <a:alphaModFix/>
          </a:blip>
          <a:stretch>
            <a:fillRect/>
          </a:stretch>
        </p:blipFill>
        <p:spPr>
          <a:xfrm>
            <a:off x="3644326" y="1058297"/>
            <a:ext cx="5332050" cy="1260125"/>
          </a:xfrm>
          <a:prstGeom prst="rect">
            <a:avLst/>
          </a:prstGeom>
          <a:noFill/>
          <a:ln>
            <a:noFill/>
          </a:ln>
        </p:spPr>
      </p:pic>
      <p:pic>
        <p:nvPicPr>
          <p:cNvPr id="705" name="Google Shape;705;g2ba6d6501fe_0_370"/>
          <p:cNvPicPr preferRelativeResize="0"/>
          <p:nvPr/>
        </p:nvPicPr>
        <p:blipFill>
          <a:blip r:embed="rId4">
            <a:alphaModFix/>
          </a:blip>
          <a:stretch>
            <a:fillRect/>
          </a:stretch>
        </p:blipFill>
        <p:spPr>
          <a:xfrm>
            <a:off x="3644325" y="2571747"/>
            <a:ext cx="4045185" cy="2266952"/>
          </a:xfrm>
          <a:prstGeom prst="rect">
            <a:avLst/>
          </a:prstGeom>
          <a:noFill/>
          <a:ln>
            <a:noFill/>
          </a:ln>
        </p:spPr>
      </p:pic>
      <p:sp>
        <p:nvSpPr>
          <p:cNvPr id="706" name="Google Shape;706;g2ba6d6501fe_0_3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b839fa5246_0_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Restrictions: PRIMARY KEY</a:t>
            </a:r>
            <a:endParaRPr/>
          </a:p>
        </p:txBody>
      </p:sp>
      <p:sp>
        <p:nvSpPr>
          <p:cNvPr id="123" name="Google Shape;123;g2b839fa5246_0_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ru"/>
              <a:t>PRIMARY KEY (primary key) is a field (or combination fields) that uniquely identifies the record.</a:t>
            </a:r>
            <a:endParaRPr/>
          </a:p>
          <a:p>
            <a:pPr indent="0" lvl="0" marL="0" rtl="0" algn="l">
              <a:lnSpc>
                <a:spcPct val="115000"/>
              </a:lnSpc>
              <a:spcBef>
                <a:spcPts val="1200"/>
              </a:spcBef>
              <a:spcAft>
                <a:spcPts val="0"/>
              </a:spcAft>
              <a:buSzPts val="1800"/>
              <a:buNone/>
            </a:pPr>
            <a:r>
              <a:rPr lang="ru"/>
              <a:t>PRIMARY KEY should:</a:t>
            </a:r>
            <a:endParaRPr/>
          </a:p>
          <a:p>
            <a:pPr indent="0" lvl="0" marL="0" rtl="0" algn="l">
              <a:lnSpc>
                <a:spcPct val="115000"/>
              </a:lnSpc>
              <a:spcBef>
                <a:spcPts val="1200"/>
              </a:spcBef>
              <a:spcAft>
                <a:spcPts val="0"/>
              </a:spcAft>
              <a:buSzPts val="1800"/>
              <a:buNone/>
            </a:pPr>
            <a:r>
              <a:rPr lang="ru"/>
              <a:t>- contain unique values</a:t>
            </a:r>
            <a:endParaRPr/>
          </a:p>
          <a:p>
            <a:pPr indent="0" lvl="0" marL="0" rtl="0" algn="l">
              <a:lnSpc>
                <a:spcPct val="115000"/>
              </a:lnSpc>
              <a:spcBef>
                <a:spcPts val="1200"/>
              </a:spcBef>
              <a:spcAft>
                <a:spcPts val="0"/>
              </a:spcAft>
              <a:buSzPts val="1800"/>
              <a:buNone/>
            </a:pPr>
            <a:r>
              <a:rPr lang="ru"/>
              <a:t>- cannot contain NULL values.</a:t>
            </a:r>
            <a:endParaRPr/>
          </a:p>
          <a:p>
            <a:pPr indent="0" lvl="0" marL="0" rtl="0" algn="l">
              <a:lnSpc>
                <a:spcPct val="115000"/>
              </a:lnSpc>
              <a:spcBef>
                <a:spcPts val="1200"/>
              </a:spcBef>
              <a:spcAft>
                <a:spcPts val="1200"/>
              </a:spcAft>
              <a:buSzPts val="1800"/>
              <a:buNone/>
            </a:pPr>
            <a:r>
              <a:t/>
            </a:r>
            <a:endParaRPr/>
          </a:p>
        </p:txBody>
      </p:sp>
      <p:sp>
        <p:nvSpPr>
          <p:cNvPr id="124" name="Google Shape;124;g2b839fa5246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2ba6d6501fe_0_37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712" name="Google Shape;712;g2ba6d6501fe_0_378"/>
          <p:cNvSpPr txBox="1"/>
          <p:nvPr>
            <p:ph idx="1" type="body"/>
          </p:nvPr>
        </p:nvSpPr>
        <p:spPr>
          <a:xfrm>
            <a:off x="387900" y="1489825"/>
            <a:ext cx="27741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We want to know the name of only two cities other than San Bruno that have two or more residents.</a:t>
            </a:r>
            <a:endParaRPr/>
          </a:p>
          <a:p>
            <a:pPr indent="0" lvl="0" marL="0" rtl="0" algn="l">
              <a:spcBef>
                <a:spcPts val="0"/>
              </a:spcBef>
              <a:spcAft>
                <a:spcPts val="0"/>
              </a:spcAft>
              <a:buNone/>
            </a:pPr>
            <a:r>
              <a:rPr lang="ru"/>
              <a:t>We also want to get the result sorted alphabetically</a:t>
            </a:r>
            <a:endParaRPr/>
          </a:p>
          <a:p>
            <a:pPr indent="0" lvl="0" marL="0" rtl="0" algn="l">
              <a:spcBef>
                <a:spcPts val="0"/>
              </a:spcBef>
              <a:spcAft>
                <a:spcPts val="0"/>
              </a:spcAft>
              <a:buNone/>
            </a:pPr>
            <a:r>
              <a:t/>
            </a:r>
            <a:endParaRPr/>
          </a:p>
        </p:txBody>
      </p:sp>
      <p:pic>
        <p:nvPicPr>
          <p:cNvPr id="713" name="Google Shape;713;g2ba6d6501fe_0_378"/>
          <p:cNvPicPr preferRelativeResize="0"/>
          <p:nvPr/>
        </p:nvPicPr>
        <p:blipFill>
          <a:blip r:embed="rId3">
            <a:alphaModFix/>
          </a:blip>
          <a:stretch>
            <a:fillRect/>
          </a:stretch>
        </p:blipFill>
        <p:spPr>
          <a:xfrm>
            <a:off x="3644326" y="1058297"/>
            <a:ext cx="5332050" cy="1260125"/>
          </a:xfrm>
          <a:prstGeom prst="rect">
            <a:avLst/>
          </a:prstGeom>
          <a:noFill/>
          <a:ln>
            <a:noFill/>
          </a:ln>
        </p:spPr>
      </p:pic>
      <p:pic>
        <p:nvPicPr>
          <p:cNvPr id="714" name="Google Shape;714;g2ba6d6501fe_0_378"/>
          <p:cNvPicPr preferRelativeResize="0"/>
          <p:nvPr/>
        </p:nvPicPr>
        <p:blipFill>
          <a:blip r:embed="rId4">
            <a:alphaModFix/>
          </a:blip>
          <a:stretch>
            <a:fillRect/>
          </a:stretch>
        </p:blipFill>
        <p:spPr>
          <a:xfrm>
            <a:off x="3644325" y="2571747"/>
            <a:ext cx="4045185" cy="2266952"/>
          </a:xfrm>
          <a:prstGeom prst="rect">
            <a:avLst/>
          </a:prstGeom>
          <a:noFill/>
          <a:ln>
            <a:noFill/>
          </a:ln>
        </p:spPr>
      </p:pic>
      <p:sp>
        <p:nvSpPr>
          <p:cNvPr id="715" name="Google Shape;715;g2ba6d6501fe_0_3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2ba6d6501fe_0_48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pic>
        <p:nvPicPr>
          <p:cNvPr id="721" name="Google Shape;721;g2ba6d6501fe_0_481"/>
          <p:cNvPicPr preferRelativeResize="0"/>
          <p:nvPr/>
        </p:nvPicPr>
        <p:blipFill>
          <a:blip r:embed="rId3">
            <a:alphaModFix/>
          </a:blip>
          <a:stretch>
            <a:fillRect/>
          </a:stretch>
        </p:blipFill>
        <p:spPr>
          <a:xfrm>
            <a:off x="4844850" y="1576635"/>
            <a:ext cx="4045185" cy="2266952"/>
          </a:xfrm>
          <a:prstGeom prst="rect">
            <a:avLst/>
          </a:prstGeom>
          <a:noFill/>
          <a:ln>
            <a:noFill/>
          </a:ln>
        </p:spPr>
      </p:pic>
      <p:sp>
        <p:nvSpPr>
          <p:cNvPr id="722" name="Google Shape;722;g2ba6d6501fe_0_4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23" name="Google Shape;723;g2ba6d6501fe_0_481"/>
          <p:cNvPicPr preferRelativeResize="0"/>
          <p:nvPr/>
        </p:nvPicPr>
        <p:blipFill>
          <a:blip r:embed="rId4">
            <a:alphaModFix/>
          </a:blip>
          <a:stretch>
            <a:fillRect/>
          </a:stretch>
        </p:blipFill>
        <p:spPr>
          <a:xfrm>
            <a:off x="387900" y="1571875"/>
            <a:ext cx="4152900" cy="22764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ba6d6501fe_0_49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729" name="Google Shape;729;g2ba6d6501fe_0_4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30" name="Google Shape;730;g2ba6d6501fe_0_490"/>
          <p:cNvPicPr preferRelativeResize="0"/>
          <p:nvPr/>
        </p:nvPicPr>
        <p:blipFill>
          <a:blip r:embed="rId3">
            <a:alphaModFix/>
          </a:blip>
          <a:stretch>
            <a:fillRect/>
          </a:stretch>
        </p:blipFill>
        <p:spPr>
          <a:xfrm>
            <a:off x="339625" y="1433513"/>
            <a:ext cx="4152900" cy="2276475"/>
          </a:xfrm>
          <a:prstGeom prst="rect">
            <a:avLst/>
          </a:prstGeom>
          <a:noFill/>
          <a:ln>
            <a:noFill/>
          </a:ln>
        </p:spPr>
      </p:pic>
      <p:pic>
        <p:nvPicPr>
          <p:cNvPr id="731" name="Google Shape;731;g2ba6d6501fe_0_490"/>
          <p:cNvPicPr preferRelativeResize="0"/>
          <p:nvPr/>
        </p:nvPicPr>
        <p:blipFill>
          <a:blip r:embed="rId4">
            <a:alphaModFix/>
          </a:blip>
          <a:stretch>
            <a:fillRect/>
          </a:stretch>
        </p:blipFill>
        <p:spPr>
          <a:xfrm>
            <a:off x="5526050" y="603325"/>
            <a:ext cx="2493224" cy="4276475"/>
          </a:xfrm>
          <a:prstGeom prst="rect">
            <a:avLst/>
          </a:prstGeom>
          <a:noFill/>
          <a:ln>
            <a:noFill/>
          </a:ln>
        </p:spPr>
      </p:pic>
      <p:sp>
        <p:nvSpPr>
          <p:cNvPr id="732" name="Google Shape;732;g2ba6d6501fe_0_490"/>
          <p:cNvSpPr/>
          <p:nvPr/>
        </p:nvSpPr>
        <p:spPr>
          <a:xfrm>
            <a:off x="430675" y="1852625"/>
            <a:ext cx="19605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2ba6d6501fe_0_50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738" name="Google Shape;738;g2ba6d6501fe_0_5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39" name="Google Shape;739;g2ba6d6501fe_0_500"/>
          <p:cNvPicPr preferRelativeResize="0"/>
          <p:nvPr/>
        </p:nvPicPr>
        <p:blipFill>
          <a:blip r:embed="rId3">
            <a:alphaModFix/>
          </a:blip>
          <a:stretch>
            <a:fillRect/>
          </a:stretch>
        </p:blipFill>
        <p:spPr>
          <a:xfrm>
            <a:off x="339625" y="1433513"/>
            <a:ext cx="4152900" cy="2276475"/>
          </a:xfrm>
          <a:prstGeom prst="rect">
            <a:avLst/>
          </a:prstGeom>
          <a:noFill/>
          <a:ln>
            <a:noFill/>
          </a:ln>
        </p:spPr>
      </p:pic>
      <p:sp>
        <p:nvSpPr>
          <p:cNvPr id="740" name="Google Shape;740;g2ba6d6501fe_0_500"/>
          <p:cNvSpPr/>
          <p:nvPr/>
        </p:nvSpPr>
        <p:spPr>
          <a:xfrm>
            <a:off x="387900" y="2178150"/>
            <a:ext cx="38427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741" name="Google Shape;741;g2ba6d6501fe_0_500"/>
          <p:cNvPicPr preferRelativeResize="0"/>
          <p:nvPr/>
        </p:nvPicPr>
        <p:blipFill>
          <a:blip r:embed="rId4">
            <a:alphaModFix/>
          </a:blip>
          <a:stretch>
            <a:fillRect/>
          </a:stretch>
        </p:blipFill>
        <p:spPr>
          <a:xfrm>
            <a:off x="5250700" y="878000"/>
            <a:ext cx="3675133" cy="352812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2ba6d6501fe_0_50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747" name="Google Shape;747;g2ba6d6501fe_0_5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48" name="Google Shape;748;g2ba6d6501fe_0_509"/>
          <p:cNvPicPr preferRelativeResize="0"/>
          <p:nvPr/>
        </p:nvPicPr>
        <p:blipFill>
          <a:blip r:embed="rId3">
            <a:alphaModFix/>
          </a:blip>
          <a:stretch>
            <a:fillRect/>
          </a:stretch>
        </p:blipFill>
        <p:spPr>
          <a:xfrm>
            <a:off x="339625" y="1433513"/>
            <a:ext cx="4152900" cy="2276475"/>
          </a:xfrm>
          <a:prstGeom prst="rect">
            <a:avLst/>
          </a:prstGeom>
          <a:noFill/>
          <a:ln>
            <a:noFill/>
          </a:ln>
        </p:spPr>
      </p:pic>
      <p:sp>
        <p:nvSpPr>
          <p:cNvPr id="749" name="Google Shape;749;g2ba6d6501fe_0_509"/>
          <p:cNvSpPr/>
          <p:nvPr/>
        </p:nvSpPr>
        <p:spPr>
          <a:xfrm>
            <a:off x="494725" y="2374950"/>
            <a:ext cx="38427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750" name="Google Shape;750;g2ba6d6501fe_0_509"/>
          <p:cNvPicPr preferRelativeResize="0"/>
          <p:nvPr/>
        </p:nvPicPr>
        <p:blipFill>
          <a:blip r:embed="rId4">
            <a:alphaModFix/>
          </a:blip>
          <a:stretch>
            <a:fillRect/>
          </a:stretch>
        </p:blipFill>
        <p:spPr>
          <a:xfrm>
            <a:off x="4644925" y="1296525"/>
            <a:ext cx="4346674" cy="296938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2ba6d6501fe_0_5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756" name="Google Shape;756;g2ba6d6501fe_0_5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57" name="Google Shape;757;g2ba6d6501fe_0_518"/>
          <p:cNvPicPr preferRelativeResize="0"/>
          <p:nvPr/>
        </p:nvPicPr>
        <p:blipFill>
          <a:blip r:embed="rId3">
            <a:alphaModFix/>
          </a:blip>
          <a:stretch>
            <a:fillRect/>
          </a:stretch>
        </p:blipFill>
        <p:spPr>
          <a:xfrm>
            <a:off x="339625" y="1433513"/>
            <a:ext cx="4152900" cy="2276475"/>
          </a:xfrm>
          <a:prstGeom prst="rect">
            <a:avLst/>
          </a:prstGeom>
          <a:noFill/>
          <a:ln>
            <a:noFill/>
          </a:ln>
        </p:spPr>
      </p:pic>
      <p:sp>
        <p:nvSpPr>
          <p:cNvPr id="758" name="Google Shape;758;g2ba6d6501fe_0_518"/>
          <p:cNvSpPr/>
          <p:nvPr/>
        </p:nvSpPr>
        <p:spPr>
          <a:xfrm>
            <a:off x="339625" y="2584413"/>
            <a:ext cx="38427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759" name="Google Shape;759;g2ba6d6501fe_0_518"/>
          <p:cNvPicPr preferRelativeResize="0"/>
          <p:nvPr/>
        </p:nvPicPr>
        <p:blipFill>
          <a:blip r:embed="rId4">
            <a:alphaModFix/>
          </a:blip>
          <a:stretch>
            <a:fillRect/>
          </a:stretch>
        </p:blipFill>
        <p:spPr>
          <a:xfrm>
            <a:off x="4674475" y="1263475"/>
            <a:ext cx="4346674" cy="276606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2ba6d6501fe_0_5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765" name="Google Shape;765;g2ba6d6501fe_0_5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66" name="Google Shape;766;g2ba6d6501fe_0_527"/>
          <p:cNvPicPr preferRelativeResize="0"/>
          <p:nvPr/>
        </p:nvPicPr>
        <p:blipFill>
          <a:blip r:embed="rId3">
            <a:alphaModFix/>
          </a:blip>
          <a:stretch>
            <a:fillRect/>
          </a:stretch>
        </p:blipFill>
        <p:spPr>
          <a:xfrm>
            <a:off x="339625" y="1433513"/>
            <a:ext cx="4152900" cy="2276475"/>
          </a:xfrm>
          <a:prstGeom prst="rect">
            <a:avLst/>
          </a:prstGeom>
          <a:noFill/>
          <a:ln>
            <a:noFill/>
          </a:ln>
        </p:spPr>
      </p:pic>
      <p:sp>
        <p:nvSpPr>
          <p:cNvPr id="767" name="Google Shape;767;g2ba6d6501fe_0_527"/>
          <p:cNvSpPr/>
          <p:nvPr/>
        </p:nvSpPr>
        <p:spPr>
          <a:xfrm>
            <a:off x="240500" y="2826713"/>
            <a:ext cx="38427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768" name="Google Shape;768;g2ba6d6501fe_0_527"/>
          <p:cNvPicPr preferRelativeResize="0"/>
          <p:nvPr/>
        </p:nvPicPr>
        <p:blipFill>
          <a:blip r:embed="rId4">
            <a:alphaModFix/>
          </a:blip>
          <a:stretch>
            <a:fillRect/>
          </a:stretch>
        </p:blipFill>
        <p:spPr>
          <a:xfrm>
            <a:off x="4644925" y="1296525"/>
            <a:ext cx="4346674" cy="276606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2ba6d6501fe_0_5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774" name="Google Shape;774;g2ba6d6501fe_0_5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75" name="Google Shape;775;g2ba6d6501fe_0_536"/>
          <p:cNvPicPr preferRelativeResize="0"/>
          <p:nvPr/>
        </p:nvPicPr>
        <p:blipFill>
          <a:blip r:embed="rId3">
            <a:alphaModFix/>
          </a:blip>
          <a:stretch>
            <a:fillRect/>
          </a:stretch>
        </p:blipFill>
        <p:spPr>
          <a:xfrm>
            <a:off x="339625" y="1433513"/>
            <a:ext cx="4152900" cy="2276475"/>
          </a:xfrm>
          <a:prstGeom prst="rect">
            <a:avLst/>
          </a:prstGeom>
          <a:noFill/>
          <a:ln>
            <a:noFill/>
          </a:ln>
        </p:spPr>
      </p:pic>
      <p:sp>
        <p:nvSpPr>
          <p:cNvPr id="776" name="Google Shape;776;g2ba6d6501fe_0_536"/>
          <p:cNvSpPr/>
          <p:nvPr/>
        </p:nvSpPr>
        <p:spPr>
          <a:xfrm>
            <a:off x="387900" y="1516063"/>
            <a:ext cx="38427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777" name="Google Shape;777;g2ba6d6501fe_0_536"/>
          <p:cNvPicPr preferRelativeResize="0"/>
          <p:nvPr/>
        </p:nvPicPr>
        <p:blipFill>
          <a:blip r:embed="rId4">
            <a:alphaModFix/>
          </a:blip>
          <a:stretch>
            <a:fillRect/>
          </a:stretch>
        </p:blipFill>
        <p:spPr>
          <a:xfrm>
            <a:off x="6020600" y="1838500"/>
            <a:ext cx="1866500" cy="14665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2ba6d6501fe_0_54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783" name="Google Shape;783;g2ba6d6501fe_0_5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84" name="Google Shape;784;g2ba6d6501fe_0_545"/>
          <p:cNvPicPr preferRelativeResize="0"/>
          <p:nvPr/>
        </p:nvPicPr>
        <p:blipFill>
          <a:blip r:embed="rId3">
            <a:alphaModFix/>
          </a:blip>
          <a:stretch>
            <a:fillRect/>
          </a:stretch>
        </p:blipFill>
        <p:spPr>
          <a:xfrm>
            <a:off x="339625" y="1433513"/>
            <a:ext cx="4152900" cy="2276475"/>
          </a:xfrm>
          <a:prstGeom prst="rect">
            <a:avLst/>
          </a:prstGeom>
          <a:noFill/>
          <a:ln>
            <a:noFill/>
          </a:ln>
        </p:spPr>
      </p:pic>
      <p:sp>
        <p:nvSpPr>
          <p:cNvPr id="785" name="Google Shape;785;g2ba6d6501fe_0_545"/>
          <p:cNvSpPr/>
          <p:nvPr/>
        </p:nvSpPr>
        <p:spPr>
          <a:xfrm>
            <a:off x="387900" y="3190188"/>
            <a:ext cx="38427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786" name="Google Shape;786;g2ba6d6501fe_0_545"/>
          <p:cNvPicPr preferRelativeResize="0"/>
          <p:nvPr/>
        </p:nvPicPr>
        <p:blipFill>
          <a:blip r:embed="rId4">
            <a:alphaModFix/>
          </a:blip>
          <a:stretch>
            <a:fillRect/>
          </a:stretch>
        </p:blipFill>
        <p:spPr>
          <a:xfrm>
            <a:off x="6003702" y="1867999"/>
            <a:ext cx="2006450" cy="15524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3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Aggregating functions</a:t>
            </a:r>
            <a:endParaRPr/>
          </a:p>
        </p:txBody>
      </p:sp>
      <p:sp>
        <p:nvSpPr>
          <p:cNvPr id="792" name="Google Shape;792;p3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count() – the number of records with a known value. If you need to count the number of unique values, you can use count(DISTINCT field_nm)</a:t>
            </a:r>
            <a:endParaRPr/>
          </a:p>
          <a:p>
            <a:pPr indent="-342900" lvl="0" marL="457200" rtl="0" algn="l">
              <a:lnSpc>
                <a:spcPct val="115000"/>
              </a:lnSpc>
              <a:spcBef>
                <a:spcPts val="0"/>
              </a:spcBef>
              <a:spcAft>
                <a:spcPts val="0"/>
              </a:spcAft>
              <a:buSzPts val="1800"/>
              <a:buChar char="●"/>
            </a:pPr>
            <a:r>
              <a:rPr lang="ru"/>
              <a:t>max() - the largest of all selected field values (!= NULL)</a:t>
            </a:r>
            <a:endParaRPr/>
          </a:p>
          <a:p>
            <a:pPr indent="-342900" lvl="0" marL="457200" rtl="0" algn="l">
              <a:lnSpc>
                <a:spcPct val="115000"/>
              </a:lnSpc>
              <a:spcBef>
                <a:spcPts val="0"/>
              </a:spcBef>
              <a:spcAft>
                <a:spcPts val="0"/>
              </a:spcAft>
              <a:buSzPts val="1800"/>
              <a:buChar char="●"/>
            </a:pPr>
            <a:r>
              <a:rPr lang="ru"/>
              <a:t>min() - the smallest of all selected field value</a:t>
            </a:r>
            <a:r>
              <a:rPr lang="ru"/>
              <a:t>s (!= NULL)</a:t>
            </a:r>
            <a:endParaRPr/>
          </a:p>
          <a:p>
            <a:pPr indent="-342900" lvl="0" marL="457200" rtl="0" algn="l">
              <a:lnSpc>
                <a:spcPct val="115000"/>
              </a:lnSpc>
              <a:spcBef>
                <a:spcPts val="0"/>
              </a:spcBef>
              <a:spcAft>
                <a:spcPts val="0"/>
              </a:spcAft>
              <a:buSzPts val="1800"/>
              <a:buChar char="●"/>
            </a:pPr>
            <a:r>
              <a:rPr lang="ru"/>
              <a:t>sum() - sum of all selected field value</a:t>
            </a:r>
            <a:r>
              <a:rPr lang="ru"/>
              <a:t>s (!= NULL)</a:t>
            </a:r>
            <a:endParaRPr/>
          </a:p>
          <a:p>
            <a:pPr indent="-342900" lvl="0" marL="457200" rtl="0" algn="l">
              <a:lnSpc>
                <a:spcPct val="115000"/>
              </a:lnSpc>
              <a:spcBef>
                <a:spcPts val="0"/>
              </a:spcBef>
              <a:spcAft>
                <a:spcPts val="0"/>
              </a:spcAft>
              <a:buSzPts val="1800"/>
              <a:buChar char="●"/>
            </a:pPr>
            <a:r>
              <a:rPr lang="ru"/>
              <a:t>avg() - average of all selected field values</a:t>
            </a:r>
            <a:r>
              <a:rPr lang="ru"/>
              <a:t> (!= NULL)</a:t>
            </a:r>
            <a:endParaRPr/>
          </a:p>
        </p:txBody>
      </p:sp>
      <p:sp>
        <p:nvSpPr>
          <p:cNvPr id="793" name="Google Shape;79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b839fa5246_0_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ru"/>
              <a:t>Restrictions: PRIMARY KEY</a:t>
            </a:r>
            <a:endParaRPr/>
          </a:p>
        </p:txBody>
      </p:sp>
      <p:sp>
        <p:nvSpPr>
          <p:cNvPr id="130" name="Google Shape;130;g2b839fa5246_0_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ru"/>
              <a:t>A table cannot have two records with the same key value.</a:t>
            </a:r>
            <a:endParaRPr/>
          </a:p>
          <a:p>
            <a:pPr indent="0" lvl="0" marL="0" rtl="0" algn="l">
              <a:lnSpc>
                <a:spcPct val="115000"/>
              </a:lnSpc>
              <a:spcBef>
                <a:spcPts val="1200"/>
              </a:spcBef>
              <a:spcAft>
                <a:spcPts val="0"/>
              </a:spcAft>
              <a:buSzPts val="1800"/>
              <a:buNone/>
            </a:pPr>
            <a:r>
              <a:rPr lang="ru"/>
              <a:t>A table can only have one primary key.</a:t>
            </a:r>
            <a:endParaRPr/>
          </a:p>
          <a:p>
            <a:pPr indent="0" lvl="0" marL="0" rtl="0" algn="l">
              <a:lnSpc>
                <a:spcPct val="115000"/>
              </a:lnSpc>
              <a:spcBef>
                <a:spcPts val="1200"/>
              </a:spcBef>
              <a:spcAft>
                <a:spcPts val="1200"/>
              </a:spcAft>
              <a:buSzPts val="1800"/>
              <a:buNone/>
            </a:pPr>
            <a:r>
              <a:t/>
            </a:r>
            <a:endParaRPr/>
          </a:p>
        </p:txBody>
      </p:sp>
      <p:pic>
        <p:nvPicPr>
          <p:cNvPr id="131" name="Google Shape;131;g2b839fa5246_0_6"/>
          <p:cNvPicPr preferRelativeResize="0"/>
          <p:nvPr/>
        </p:nvPicPr>
        <p:blipFill rotWithShape="1">
          <a:blip r:embed="rId3">
            <a:alphaModFix/>
          </a:blip>
          <a:srcRect b="0" l="0" r="0" t="0"/>
          <a:stretch/>
        </p:blipFill>
        <p:spPr>
          <a:xfrm>
            <a:off x="0" y="2454727"/>
            <a:ext cx="9143998" cy="2113995"/>
          </a:xfrm>
          <a:prstGeom prst="rect">
            <a:avLst/>
          </a:prstGeom>
          <a:noFill/>
          <a:ln>
            <a:noFill/>
          </a:ln>
        </p:spPr>
      </p:pic>
      <p:sp>
        <p:nvSpPr>
          <p:cNvPr id="132" name="Google Shape;132;g2b839fa5246_0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3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Count</a:t>
            </a:r>
            <a:endParaRPr/>
          </a:p>
        </p:txBody>
      </p:sp>
      <p:sp>
        <p:nvSpPr>
          <p:cNvPr id="799" name="Google Shape;79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800" name="Google Shape;800;p35"/>
          <p:cNvSpPr txBox="1"/>
          <p:nvPr>
            <p:ph idx="1" type="body"/>
          </p:nvPr>
        </p:nvSpPr>
        <p:spPr>
          <a:xfrm>
            <a:off x="387900" y="1489825"/>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count(*) as total_rows</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801" name="Google Shape;801;p35"/>
          <p:cNvPicPr preferRelativeResize="0"/>
          <p:nvPr/>
        </p:nvPicPr>
        <p:blipFill>
          <a:blip r:embed="rId3">
            <a:alphaModFix/>
          </a:blip>
          <a:stretch>
            <a:fillRect/>
          </a:stretch>
        </p:blipFill>
        <p:spPr>
          <a:xfrm>
            <a:off x="959900" y="2422876"/>
            <a:ext cx="7598624" cy="2145850"/>
          </a:xfrm>
          <a:prstGeom prst="rect">
            <a:avLst/>
          </a:prstGeom>
          <a:noFill/>
          <a:ln>
            <a:noFill/>
          </a:ln>
        </p:spPr>
      </p:pic>
      <p:pic>
        <p:nvPicPr>
          <p:cNvPr id="802" name="Google Shape;802;p35"/>
          <p:cNvPicPr preferRelativeResize="0"/>
          <p:nvPr/>
        </p:nvPicPr>
        <p:blipFill>
          <a:blip r:embed="rId4">
            <a:alphaModFix/>
          </a:blip>
          <a:stretch>
            <a:fillRect/>
          </a:stretch>
        </p:blipFill>
        <p:spPr>
          <a:xfrm>
            <a:off x="6002525" y="752250"/>
            <a:ext cx="2084150" cy="791975"/>
          </a:xfrm>
          <a:prstGeom prst="rect">
            <a:avLst/>
          </a:prstGeom>
          <a:noFill/>
          <a:ln>
            <a:noFill/>
          </a:ln>
        </p:spPr>
      </p:pic>
      <p:sp>
        <p:nvSpPr>
          <p:cNvPr id="803" name="Google Shape;803;p35"/>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2ba6d6501fe_0_55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Sum</a:t>
            </a:r>
            <a:endParaRPr/>
          </a:p>
        </p:txBody>
      </p:sp>
      <p:sp>
        <p:nvSpPr>
          <p:cNvPr id="809" name="Google Shape;809;g2ba6d6501fe_0_5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810" name="Google Shape;810;g2ba6d6501fe_0_559"/>
          <p:cNvSpPr txBox="1"/>
          <p:nvPr>
            <p:ph idx="1" type="body"/>
          </p:nvPr>
        </p:nvSpPr>
        <p:spPr>
          <a:xfrm>
            <a:off x="387900" y="1346650"/>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sum(salary) as total_payments</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811" name="Google Shape;811;g2ba6d6501fe_0_559"/>
          <p:cNvPicPr preferRelativeResize="0"/>
          <p:nvPr/>
        </p:nvPicPr>
        <p:blipFill>
          <a:blip r:embed="rId3">
            <a:alphaModFix/>
          </a:blip>
          <a:stretch>
            <a:fillRect/>
          </a:stretch>
        </p:blipFill>
        <p:spPr>
          <a:xfrm>
            <a:off x="959900" y="2422876"/>
            <a:ext cx="7598624" cy="2145850"/>
          </a:xfrm>
          <a:prstGeom prst="rect">
            <a:avLst/>
          </a:prstGeom>
          <a:noFill/>
          <a:ln>
            <a:noFill/>
          </a:ln>
        </p:spPr>
      </p:pic>
      <p:sp>
        <p:nvSpPr>
          <p:cNvPr id="812" name="Google Shape;812;g2ba6d6501fe_0_559"/>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13" name="Google Shape;813;g2ba6d6501fe_0_559"/>
          <p:cNvPicPr preferRelativeResize="0"/>
          <p:nvPr/>
        </p:nvPicPr>
        <p:blipFill>
          <a:blip r:embed="rId4">
            <a:alphaModFix/>
          </a:blip>
          <a:stretch>
            <a:fillRect/>
          </a:stretch>
        </p:blipFill>
        <p:spPr>
          <a:xfrm>
            <a:off x="6154975" y="896174"/>
            <a:ext cx="1680375" cy="6260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2ba6d6501fe_0_57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Max</a:t>
            </a:r>
            <a:endParaRPr/>
          </a:p>
        </p:txBody>
      </p:sp>
      <p:sp>
        <p:nvSpPr>
          <p:cNvPr id="819" name="Google Shape;819;g2ba6d6501fe_0_5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820" name="Google Shape;820;g2ba6d6501fe_0_570"/>
          <p:cNvSpPr txBox="1"/>
          <p:nvPr>
            <p:ph idx="1" type="body"/>
          </p:nvPr>
        </p:nvSpPr>
        <p:spPr>
          <a:xfrm>
            <a:off x="553125" y="1144125"/>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max(date_of_employment) AS last_emploee</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821" name="Google Shape;821;g2ba6d6501fe_0_570"/>
          <p:cNvPicPr preferRelativeResize="0"/>
          <p:nvPr/>
        </p:nvPicPr>
        <p:blipFill>
          <a:blip r:embed="rId3">
            <a:alphaModFix/>
          </a:blip>
          <a:stretch>
            <a:fillRect/>
          </a:stretch>
        </p:blipFill>
        <p:spPr>
          <a:xfrm>
            <a:off x="873825" y="2753301"/>
            <a:ext cx="7598624" cy="2145850"/>
          </a:xfrm>
          <a:prstGeom prst="rect">
            <a:avLst/>
          </a:prstGeom>
          <a:noFill/>
          <a:ln>
            <a:noFill/>
          </a:ln>
        </p:spPr>
      </p:pic>
      <p:sp>
        <p:nvSpPr>
          <p:cNvPr id="822" name="Google Shape;822;g2ba6d6501fe_0_570"/>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23" name="Google Shape;823;g2ba6d6501fe_0_570"/>
          <p:cNvPicPr preferRelativeResize="0"/>
          <p:nvPr/>
        </p:nvPicPr>
        <p:blipFill>
          <a:blip r:embed="rId4">
            <a:alphaModFix/>
          </a:blip>
          <a:stretch>
            <a:fillRect/>
          </a:stretch>
        </p:blipFill>
        <p:spPr>
          <a:xfrm>
            <a:off x="6288425" y="993535"/>
            <a:ext cx="1756400" cy="6417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2ba6d6501fe_0_58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Min</a:t>
            </a:r>
            <a:endParaRPr/>
          </a:p>
        </p:txBody>
      </p:sp>
      <p:sp>
        <p:nvSpPr>
          <p:cNvPr id="829" name="Google Shape;829;g2ba6d6501fe_0_5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830" name="Google Shape;830;g2ba6d6501fe_0_581"/>
          <p:cNvSpPr txBox="1"/>
          <p:nvPr>
            <p:ph idx="1" type="body"/>
          </p:nvPr>
        </p:nvSpPr>
        <p:spPr>
          <a:xfrm>
            <a:off x="553125" y="1144125"/>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min(date_of_employment) AS first_emploee</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831" name="Google Shape;831;g2ba6d6501fe_0_581"/>
          <p:cNvPicPr preferRelativeResize="0"/>
          <p:nvPr/>
        </p:nvPicPr>
        <p:blipFill>
          <a:blip r:embed="rId3">
            <a:alphaModFix/>
          </a:blip>
          <a:stretch>
            <a:fillRect/>
          </a:stretch>
        </p:blipFill>
        <p:spPr>
          <a:xfrm>
            <a:off x="873825" y="2753301"/>
            <a:ext cx="7598624" cy="2145850"/>
          </a:xfrm>
          <a:prstGeom prst="rect">
            <a:avLst/>
          </a:prstGeom>
          <a:noFill/>
          <a:ln>
            <a:noFill/>
          </a:ln>
        </p:spPr>
      </p:pic>
      <p:sp>
        <p:nvSpPr>
          <p:cNvPr id="832" name="Google Shape;832;g2ba6d6501fe_0_581"/>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33" name="Google Shape;833;g2ba6d6501fe_0_581"/>
          <p:cNvPicPr preferRelativeResize="0"/>
          <p:nvPr/>
        </p:nvPicPr>
        <p:blipFill>
          <a:blip r:embed="rId4">
            <a:alphaModFix/>
          </a:blip>
          <a:stretch>
            <a:fillRect/>
          </a:stretch>
        </p:blipFill>
        <p:spPr>
          <a:xfrm>
            <a:off x="6376525" y="873250"/>
            <a:ext cx="1877747" cy="6861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2ba6d6501fe_0_59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Avg</a:t>
            </a:r>
            <a:endParaRPr/>
          </a:p>
        </p:txBody>
      </p:sp>
      <p:sp>
        <p:nvSpPr>
          <p:cNvPr id="839" name="Google Shape;839;g2ba6d6501fe_0_5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840" name="Google Shape;840;g2ba6d6501fe_0_592"/>
          <p:cNvSpPr txBox="1"/>
          <p:nvPr>
            <p:ph idx="1" type="body"/>
          </p:nvPr>
        </p:nvSpPr>
        <p:spPr>
          <a:xfrm>
            <a:off x="553125" y="1144125"/>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avg(salary) as</a:t>
            </a:r>
            <a:endParaRPr/>
          </a:p>
          <a:p>
            <a:pPr indent="0" lvl="0" marL="0" rtl="0" algn="l">
              <a:spcBef>
                <a:spcPts val="0"/>
              </a:spcBef>
              <a:spcAft>
                <a:spcPts val="0"/>
              </a:spcAft>
              <a:buNone/>
            </a:pPr>
            <a:r>
              <a:rPr lang="ru"/>
              <a:t>salary_average</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841" name="Google Shape;841;g2ba6d6501fe_0_592"/>
          <p:cNvPicPr preferRelativeResize="0"/>
          <p:nvPr/>
        </p:nvPicPr>
        <p:blipFill>
          <a:blip r:embed="rId3">
            <a:alphaModFix/>
          </a:blip>
          <a:stretch>
            <a:fillRect/>
          </a:stretch>
        </p:blipFill>
        <p:spPr>
          <a:xfrm>
            <a:off x="873825" y="2753301"/>
            <a:ext cx="7598624" cy="2145850"/>
          </a:xfrm>
          <a:prstGeom prst="rect">
            <a:avLst/>
          </a:prstGeom>
          <a:noFill/>
          <a:ln>
            <a:noFill/>
          </a:ln>
        </p:spPr>
      </p:pic>
      <p:sp>
        <p:nvSpPr>
          <p:cNvPr id="842" name="Google Shape;842;g2ba6d6501fe_0_592"/>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43" name="Google Shape;843;g2ba6d6501fe_0_592"/>
          <p:cNvPicPr preferRelativeResize="0"/>
          <p:nvPr/>
        </p:nvPicPr>
        <p:blipFill>
          <a:blip r:embed="rId4">
            <a:alphaModFix/>
          </a:blip>
          <a:stretch>
            <a:fillRect/>
          </a:stretch>
        </p:blipFill>
        <p:spPr>
          <a:xfrm>
            <a:off x="6254275" y="883400"/>
            <a:ext cx="1580650" cy="600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